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534" r:id="rId2"/>
    <p:sldId id="570" r:id="rId3"/>
    <p:sldId id="536" r:id="rId4"/>
    <p:sldId id="552" r:id="rId5"/>
    <p:sldId id="553" r:id="rId6"/>
    <p:sldId id="554" r:id="rId7"/>
    <p:sldId id="555" r:id="rId8"/>
    <p:sldId id="556" r:id="rId9"/>
    <p:sldId id="557" r:id="rId10"/>
    <p:sldId id="558" r:id="rId11"/>
    <p:sldId id="559" r:id="rId12"/>
    <p:sldId id="560" r:id="rId13"/>
    <p:sldId id="561" r:id="rId14"/>
    <p:sldId id="563" r:id="rId15"/>
    <p:sldId id="564" r:id="rId16"/>
    <p:sldId id="562" r:id="rId17"/>
    <p:sldId id="565" r:id="rId18"/>
    <p:sldId id="566" r:id="rId19"/>
    <p:sldId id="567" r:id="rId20"/>
    <p:sldId id="581" r:id="rId21"/>
    <p:sldId id="568" r:id="rId22"/>
    <p:sldId id="569" r:id="rId23"/>
    <p:sldId id="571" r:id="rId24"/>
    <p:sldId id="572" r:id="rId25"/>
    <p:sldId id="574" r:id="rId26"/>
    <p:sldId id="573" r:id="rId27"/>
    <p:sldId id="575" r:id="rId28"/>
    <p:sldId id="577" r:id="rId29"/>
    <p:sldId id="576" r:id="rId30"/>
    <p:sldId id="580" r:id="rId31"/>
    <p:sldId id="303" r:id="rId32"/>
    <p:sldId id="533" r:id="rId3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CCCC"/>
    <a:srgbClr val="E22A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686"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al__ma_Sayfas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Sayfa1!$B$1</c:f>
              <c:strCache>
                <c:ptCount val="1"/>
                <c:pt idx="0">
                  <c:v>Satışlar</c:v>
                </c:pt>
              </c:strCache>
            </c:strRef>
          </c:tx>
          <c:dPt>
            <c:idx val="0"/>
            <c:bubble3D val="0"/>
            <c:explosion val="5"/>
            <c:spPr>
              <a:solidFill>
                <a:schemeClr val="tx1">
                  <a:lumMod val="85000"/>
                  <a:lumOff val="15000"/>
                </a:schemeClr>
              </a:solidFill>
              <a:ln>
                <a:noFill/>
              </a:ln>
              <a:effectLst/>
            </c:spPr>
          </c:dPt>
          <c:dPt>
            <c:idx val="1"/>
            <c:bubble3D val="0"/>
            <c:explosion val="6"/>
            <c:spPr>
              <a:solidFill>
                <a:schemeClr val="accent5">
                  <a:lumMod val="75000"/>
                </a:schemeClr>
              </a:solidFill>
              <a:ln>
                <a:noFill/>
              </a:ln>
              <a:effectLst/>
            </c:spPr>
          </c:dPt>
          <c:dPt>
            <c:idx val="2"/>
            <c:bubble3D val="0"/>
            <c:explosion val="5"/>
            <c:spPr>
              <a:solidFill>
                <a:srgbClr val="FF0000"/>
              </a:solidFill>
              <a:ln>
                <a:noFill/>
              </a:ln>
              <a:effectLst/>
            </c:spPr>
          </c:dPt>
          <c:dPt>
            <c:idx val="3"/>
            <c:bubble3D val="0"/>
            <c:explosion val="4"/>
            <c:spPr>
              <a:solidFill>
                <a:srgbClr val="92D050"/>
              </a:solidFill>
              <a:ln>
                <a:noFill/>
              </a:ln>
              <a:effectLst/>
            </c:spPr>
          </c:dPt>
          <c:cat>
            <c:strRef>
              <c:f>Sayfa1!$A$2:$A$5</c:f>
              <c:strCache>
                <c:ptCount val="4"/>
                <c:pt idx="0">
                  <c:v>EĞİTİM</c:v>
                </c:pt>
                <c:pt idx="1">
                  <c:v>DENETİM</c:v>
                </c:pt>
                <c:pt idx="2">
                  <c:v>İLKYARDIM</c:v>
                </c:pt>
                <c:pt idx="3">
                  <c:v>ALTYAPI</c:v>
                </c:pt>
              </c:strCache>
            </c:strRef>
          </c:cat>
          <c:val>
            <c:numRef>
              <c:f>Sayfa1!$B$2:$B$5</c:f>
              <c:numCache>
                <c:formatCode>General</c:formatCode>
                <c:ptCount val="4"/>
                <c:pt idx="0">
                  <c:v>25</c:v>
                </c:pt>
                <c:pt idx="1">
                  <c:v>25</c:v>
                </c:pt>
                <c:pt idx="2">
                  <c:v>25</c:v>
                </c:pt>
                <c:pt idx="3">
                  <c:v>25</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tr-TR"/>
    </a:p>
  </c:txPr>
  <c:externalData r:id="rId1">
    <c:autoUpdate val="0"/>
  </c:externalData>
  <c:userShapes r:id="rId2"/>
</c:chartSpace>
</file>

<file path=ppt/diagrams/_rels/data1.xml.rels><?xml version="1.0" encoding="UTF-8" standalone="yes"?>
<Relationships xmlns="http://schemas.openxmlformats.org/package/2006/relationships"><Relationship Id="rId3" Type="http://schemas.openxmlformats.org/officeDocument/2006/relationships/hyperlink" Target="../DENETLEME%20K&#214;PR&#220;LER/TRAF&#304;K%20PLANLAMA%20DESTEK%20DA&#304;RES&#304;%20BA&#350;KANLI&#286;I.docx" TargetMode="External"/><Relationship Id="rId2" Type="http://schemas.openxmlformats.org/officeDocument/2006/relationships/hyperlink" Target="../DENETLEME%20K&#214;PR&#220;LER/TRAF&#304;K%20E&#286;&#304;T&#304;M%20ARA&#350;TIRMA%20DA&#304;RES&#304;%20BA&#350;KANLI&#286;I.docx" TargetMode="External"/><Relationship Id="rId1" Type="http://schemas.openxmlformats.org/officeDocument/2006/relationships/hyperlink" Target="../DENETLEME%20K&#214;PR&#220;LER/TRAF&#304;K%20UYGULAMA%20VE%20DENETLEME%20DA&#304;RE%20BA&#350;KANLI&#286;I.docx" TargetMode="External"/><Relationship Id="rId5" Type="http://schemas.openxmlformats.org/officeDocument/2006/relationships/hyperlink" Target="../DENETLEME%20K&#214;PR&#220;LER/TRAF&#304;K%20KURULU&#350;LARI%20&#199;ALI&#350;MA%20Y&#214;NETMEL&#304;&#286;&#304;.docx" TargetMode="External"/><Relationship Id="rId4" Type="http://schemas.openxmlformats.org/officeDocument/2006/relationships/hyperlink" Target="../DENETLEME%20K&#214;PR&#220;LER/TRAF&#304;K%20ARA&#350;TIRMA%20MERKEZ&#304;%20M&#220;D&#220;RL&#220;&#286;&#220;.docx"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8DB875-54EE-4F43-AC43-5407F02FCA7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630BA15A-4AE0-491D-872F-8E83421F3F5B}">
      <dgm:prSet phldrT="[Metin]" custT="1"/>
      <dgm:spPr>
        <a:solidFill>
          <a:srgbClr val="FF0000"/>
        </a:solidFill>
      </dgm:spPr>
      <dgm:t>
        <a:bodyPr/>
        <a:lstStyle/>
        <a:p>
          <a:pPr>
            <a:lnSpc>
              <a:spcPct val="100000"/>
            </a:lnSpc>
          </a:pPr>
          <a:r>
            <a:rPr lang="tr-TR" sz="1600" b="1" dirty="0" smtClean="0">
              <a:solidFill>
                <a:schemeClr val="bg1"/>
              </a:solidFill>
              <a:latin typeface="Century Gothic" panose="020B0502020202020204" pitchFamily="34" charset="0"/>
            </a:rPr>
            <a:t>EGM</a:t>
          </a:r>
          <a:endParaRPr lang="tr-TR" sz="1600" b="1" dirty="0">
            <a:solidFill>
              <a:schemeClr val="bg1"/>
            </a:solidFill>
            <a:latin typeface="Century Gothic" panose="020B0502020202020204" pitchFamily="34" charset="0"/>
          </a:endParaRPr>
        </a:p>
      </dgm:t>
    </dgm:pt>
    <dgm:pt modelId="{868EF2A4-F517-4429-B32A-D93B1241CA63}" type="parTrans" cxnId="{2637D0C1-8424-4A21-B8DD-7218CA48046B}">
      <dgm:prSet/>
      <dgm:spPr/>
      <dgm:t>
        <a:bodyPr/>
        <a:lstStyle/>
        <a:p>
          <a:pPr>
            <a:lnSpc>
              <a:spcPct val="100000"/>
            </a:lnSpc>
          </a:pPr>
          <a:endParaRPr lang="tr-TR" sz="900" b="1">
            <a:solidFill>
              <a:schemeClr val="bg1"/>
            </a:solidFill>
            <a:latin typeface="Century Gothic" panose="020B0502020202020204" pitchFamily="34" charset="0"/>
          </a:endParaRPr>
        </a:p>
      </dgm:t>
    </dgm:pt>
    <dgm:pt modelId="{DC9E4AB1-CF53-4A65-8078-17D75F834697}" type="sibTrans" cxnId="{2637D0C1-8424-4A21-B8DD-7218CA48046B}">
      <dgm:prSet/>
      <dgm:spPr/>
      <dgm:t>
        <a:bodyPr/>
        <a:lstStyle/>
        <a:p>
          <a:pPr>
            <a:lnSpc>
              <a:spcPct val="100000"/>
            </a:lnSpc>
          </a:pPr>
          <a:endParaRPr lang="tr-TR" sz="900" b="1">
            <a:solidFill>
              <a:schemeClr val="bg1"/>
            </a:solidFill>
            <a:latin typeface="Century Gothic" panose="020B0502020202020204" pitchFamily="34" charset="0"/>
          </a:endParaRPr>
        </a:p>
      </dgm:t>
    </dgm:pt>
    <dgm:pt modelId="{0CCF3DB8-FF59-4A77-8205-610DA26C3F81}" type="asst">
      <dgm:prSet phldrT="[Metin]" custT="1"/>
      <dgm:spPr>
        <a:solidFill>
          <a:srgbClr val="C00000"/>
        </a:solidFill>
      </dgm:spPr>
      <dgm:t>
        <a:bodyPr/>
        <a:lstStyle/>
        <a:p>
          <a:pPr>
            <a:lnSpc>
              <a:spcPct val="100000"/>
            </a:lnSpc>
          </a:pPr>
          <a:r>
            <a:rPr lang="tr-TR" sz="1000" b="1" dirty="0" smtClean="0">
              <a:solidFill>
                <a:schemeClr val="bg1"/>
              </a:solidFill>
              <a:latin typeface="Century Gothic" panose="020B0502020202020204" pitchFamily="34" charset="0"/>
            </a:rPr>
            <a:t>TRAFİKTEN SORUMLU EMNİYET GENEL MÜDÜR YARDIMCISI </a:t>
          </a:r>
          <a:endParaRPr lang="tr-TR" sz="1000" b="1" dirty="0">
            <a:solidFill>
              <a:schemeClr val="bg1"/>
            </a:solidFill>
            <a:latin typeface="Century Gothic" panose="020B0502020202020204" pitchFamily="34" charset="0"/>
          </a:endParaRPr>
        </a:p>
      </dgm:t>
    </dgm:pt>
    <dgm:pt modelId="{C0DA5E66-7F53-4865-BCF4-47661277B75E}" type="parTrans" cxnId="{E98568D6-DFC9-4B04-B8BB-9A46A1D908A9}">
      <dgm:prSet/>
      <dgm:spPr>
        <a:ln>
          <a:solidFill>
            <a:schemeClr val="bg1"/>
          </a:solidFill>
        </a:ln>
      </dgm:spPr>
      <dgm:t>
        <a:bodyPr/>
        <a:lstStyle/>
        <a:p>
          <a:pPr>
            <a:lnSpc>
              <a:spcPct val="100000"/>
            </a:lnSpc>
          </a:pPr>
          <a:endParaRPr lang="tr-TR" sz="900" b="1">
            <a:solidFill>
              <a:schemeClr val="bg1"/>
            </a:solidFill>
            <a:latin typeface="Century Gothic" panose="020B0502020202020204" pitchFamily="34" charset="0"/>
          </a:endParaRPr>
        </a:p>
      </dgm:t>
    </dgm:pt>
    <dgm:pt modelId="{C47EE42E-B9DD-460A-B96F-22B62DD5F222}" type="sibTrans" cxnId="{E98568D6-DFC9-4B04-B8BB-9A46A1D908A9}">
      <dgm:prSet/>
      <dgm:spPr/>
      <dgm:t>
        <a:bodyPr/>
        <a:lstStyle/>
        <a:p>
          <a:pPr>
            <a:lnSpc>
              <a:spcPct val="100000"/>
            </a:lnSpc>
          </a:pPr>
          <a:endParaRPr lang="tr-TR" sz="900" b="1">
            <a:solidFill>
              <a:schemeClr val="bg1"/>
            </a:solidFill>
            <a:latin typeface="Century Gothic" panose="020B0502020202020204" pitchFamily="34" charset="0"/>
          </a:endParaRPr>
        </a:p>
      </dgm:t>
    </dgm:pt>
    <dgm:pt modelId="{115AB94E-1371-4835-8843-1D575A9D12C5}" type="asst">
      <dgm:prSet custT="1"/>
      <dgm:spPr>
        <a:solidFill>
          <a:schemeClr val="accent5">
            <a:lumMod val="75000"/>
          </a:schemeClr>
        </a:solidFill>
      </dgm:spPr>
      <dgm:t>
        <a:bodyPr/>
        <a:lstStyle/>
        <a:p>
          <a:pPr>
            <a:lnSpc>
              <a:spcPct val="100000"/>
            </a:lnSpc>
          </a:pPr>
          <a:r>
            <a:rPr lang="tr-TR" sz="900" b="1" dirty="0" smtClean="0">
              <a:solidFill>
                <a:schemeClr val="bg1"/>
              </a:solidFill>
              <a:latin typeface="Century Gothic" panose="020B0502020202020204" pitchFamily="34" charset="0"/>
            </a:rPr>
            <a:t>TRAFİK UYGULAMA VE DENETLEME DAİRE BAŞKANLIĞI</a:t>
          </a:r>
          <a:endParaRPr lang="tr-TR" sz="900" b="1" dirty="0">
            <a:solidFill>
              <a:schemeClr val="bg1"/>
            </a:solidFill>
            <a:latin typeface="Century Gothic" panose="020B0502020202020204" pitchFamily="34" charset="0"/>
          </a:endParaRPr>
        </a:p>
      </dgm:t>
      <dgm:extLst>
        <a:ext uri="{E40237B7-FDA0-4F09-8148-C483321AD2D9}">
          <dgm14:cNvPr xmlns:dgm14="http://schemas.microsoft.com/office/drawing/2010/diagram" id="0" name="">
            <a:hlinkClick xmlns:r="http://schemas.openxmlformats.org/officeDocument/2006/relationships" r:id="rId1" action="ppaction://hlinkfile"/>
          </dgm14:cNvPr>
        </a:ext>
      </dgm:extLst>
    </dgm:pt>
    <dgm:pt modelId="{13CE8AFC-2D8F-4C58-B19D-4DE35B2FBC57}" type="parTrans" cxnId="{BF1B3E89-170D-47B2-A339-D9461D1B4F59}">
      <dgm:prSet/>
      <dgm:spPr>
        <a:ln w="57150"/>
      </dgm:spPr>
      <dgm:t>
        <a:bodyPr/>
        <a:lstStyle/>
        <a:p>
          <a:pPr>
            <a:lnSpc>
              <a:spcPct val="100000"/>
            </a:lnSpc>
          </a:pPr>
          <a:endParaRPr lang="tr-TR" sz="900" b="1">
            <a:solidFill>
              <a:schemeClr val="bg1"/>
            </a:solidFill>
            <a:latin typeface="Century Gothic" panose="020B0502020202020204" pitchFamily="34" charset="0"/>
          </a:endParaRPr>
        </a:p>
      </dgm:t>
    </dgm:pt>
    <dgm:pt modelId="{30A26478-AF79-44DB-8372-0B0BCB7CB0FB}" type="sibTrans" cxnId="{BF1B3E89-170D-47B2-A339-D9461D1B4F59}">
      <dgm:prSet/>
      <dgm:spPr/>
      <dgm:t>
        <a:bodyPr/>
        <a:lstStyle/>
        <a:p>
          <a:pPr>
            <a:lnSpc>
              <a:spcPct val="100000"/>
            </a:lnSpc>
          </a:pPr>
          <a:endParaRPr lang="tr-TR" sz="900" b="1">
            <a:solidFill>
              <a:schemeClr val="bg1"/>
            </a:solidFill>
            <a:latin typeface="Century Gothic" panose="020B0502020202020204" pitchFamily="34" charset="0"/>
          </a:endParaRPr>
        </a:p>
      </dgm:t>
    </dgm:pt>
    <dgm:pt modelId="{42E3E1B0-553D-432F-A61B-D20DE20DE345}" type="asst">
      <dgm:prSet custT="1"/>
      <dgm:spPr>
        <a:solidFill>
          <a:schemeClr val="accent5">
            <a:lumMod val="75000"/>
          </a:schemeClr>
        </a:solidFill>
      </dgm:spPr>
      <dgm:t>
        <a:bodyPr/>
        <a:lstStyle/>
        <a:p>
          <a:pPr>
            <a:lnSpc>
              <a:spcPct val="100000"/>
            </a:lnSpc>
          </a:pPr>
          <a:r>
            <a:rPr lang="tr-TR" sz="900" b="1" dirty="0" smtClean="0">
              <a:solidFill>
                <a:schemeClr val="bg1"/>
              </a:solidFill>
              <a:latin typeface="Century Gothic" panose="020B0502020202020204" pitchFamily="34" charset="0"/>
            </a:rPr>
            <a:t>TRAFİK EĞİTİM ARAŞTIRMA DAİRESİ BAŞKANLIĞI</a:t>
          </a:r>
          <a:endParaRPr lang="tr-TR" sz="900" b="1" dirty="0">
            <a:solidFill>
              <a:schemeClr val="bg1"/>
            </a:solidFill>
            <a:latin typeface="Century Gothic" panose="020B0502020202020204" pitchFamily="34" charset="0"/>
          </a:endParaRPr>
        </a:p>
      </dgm:t>
      <dgm:extLst>
        <a:ext uri="{E40237B7-FDA0-4F09-8148-C483321AD2D9}">
          <dgm14:cNvPr xmlns:dgm14="http://schemas.microsoft.com/office/drawing/2010/diagram" id="0" name="">
            <a:hlinkClick xmlns:r="http://schemas.openxmlformats.org/officeDocument/2006/relationships" r:id="rId2" action="ppaction://hlinkfile"/>
          </dgm14:cNvPr>
        </a:ext>
      </dgm:extLst>
    </dgm:pt>
    <dgm:pt modelId="{82423789-2BB3-4388-9ECD-16298851F15F}" type="parTrans" cxnId="{CBD9C6DC-4D46-4A45-9612-5AA79289CD34}">
      <dgm:prSet/>
      <dgm:spPr>
        <a:ln w="57150"/>
      </dgm:spPr>
      <dgm:t>
        <a:bodyPr/>
        <a:lstStyle/>
        <a:p>
          <a:pPr>
            <a:lnSpc>
              <a:spcPct val="100000"/>
            </a:lnSpc>
          </a:pPr>
          <a:endParaRPr lang="tr-TR" sz="900" b="1">
            <a:solidFill>
              <a:schemeClr val="bg1"/>
            </a:solidFill>
            <a:latin typeface="Century Gothic" panose="020B0502020202020204" pitchFamily="34" charset="0"/>
          </a:endParaRPr>
        </a:p>
      </dgm:t>
    </dgm:pt>
    <dgm:pt modelId="{EE31D6A5-E914-48EB-BBD9-F2F1F9F61824}" type="sibTrans" cxnId="{CBD9C6DC-4D46-4A45-9612-5AA79289CD34}">
      <dgm:prSet/>
      <dgm:spPr/>
      <dgm:t>
        <a:bodyPr/>
        <a:lstStyle/>
        <a:p>
          <a:pPr>
            <a:lnSpc>
              <a:spcPct val="100000"/>
            </a:lnSpc>
          </a:pPr>
          <a:endParaRPr lang="tr-TR" sz="900" b="1">
            <a:solidFill>
              <a:schemeClr val="bg1"/>
            </a:solidFill>
            <a:latin typeface="Century Gothic" panose="020B0502020202020204" pitchFamily="34" charset="0"/>
          </a:endParaRPr>
        </a:p>
      </dgm:t>
    </dgm:pt>
    <dgm:pt modelId="{0EC6A477-20AE-4B27-A757-FA64813EC5D6}" type="asst">
      <dgm:prSet custT="1"/>
      <dgm:spPr>
        <a:solidFill>
          <a:schemeClr val="accent5">
            <a:lumMod val="75000"/>
          </a:schemeClr>
        </a:solidFill>
      </dgm:spPr>
      <dgm:t>
        <a:bodyPr/>
        <a:lstStyle/>
        <a:p>
          <a:pPr>
            <a:lnSpc>
              <a:spcPct val="100000"/>
            </a:lnSpc>
          </a:pPr>
          <a:r>
            <a:rPr lang="tr-TR" sz="900" b="1" dirty="0" smtClean="0">
              <a:solidFill>
                <a:schemeClr val="bg1"/>
              </a:solidFill>
              <a:latin typeface="Century Gothic" panose="020B0502020202020204" pitchFamily="34" charset="0"/>
            </a:rPr>
            <a:t>TRAFİK PLANLAMA VE DESTEK DAİRESİ BAŞKANLIĞI</a:t>
          </a:r>
          <a:endParaRPr lang="tr-TR" sz="900" b="1" dirty="0">
            <a:solidFill>
              <a:schemeClr val="bg1"/>
            </a:solidFill>
            <a:latin typeface="Century Gothic" panose="020B0502020202020204" pitchFamily="34" charset="0"/>
          </a:endParaRPr>
        </a:p>
      </dgm:t>
      <dgm:extLst>
        <a:ext uri="{E40237B7-FDA0-4F09-8148-C483321AD2D9}">
          <dgm14:cNvPr xmlns:dgm14="http://schemas.microsoft.com/office/drawing/2010/diagram" id="0" name="">
            <a:hlinkClick xmlns:r="http://schemas.openxmlformats.org/officeDocument/2006/relationships" r:id="rId3" action="ppaction://hlinkfile"/>
          </dgm14:cNvPr>
        </a:ext>
      </dgm:extLst>
    </dgm:pt>
    <dgm:pt modelId="{A55DE7A3-ECF7-4857-B69C-2F15353B57C2}" type="parTrans" cxnId="{4969E24A-7456-4CAE-8E32-C37CB28051AB}">
      <dgm:prSet/>
      <dgm:spPr>
        <a:ln w="57150"/>
      </dgm:spPr>
      <dgm:t>
        <a:bodyPr/>
        <a:lstStyle/>
        <a:p>
          <a:pPr>
            <a:lnSpc>
              <a:spcPct val="100000"/>
            </a:lnSpc>
          </a:pPr>
          <a:endParaRPr lang="tr-TR" sz="900" b="1">
            <a:solidFill>
              <a:schemeClr val="bg1"/>
            </a:solidFill>
            <a:latin typeface="Century Gothic" panose="020B0502020202020204" pitchFamily="34" charset="0"/>
          </a:endParaRPr>
        </a:p>
      </dgm:t>
    </dgm:pt>
    <dgm:pt modelId="{A8EB2201-17A4-4B23-91F3-9A10A288FF88}" type="sibTrans" cxnId="{4969E24A-7456-4CAE-8E32-C37CB28051AB}">
      <dgm:prSet/>
      <dgm:spPr/>
      <dgm:t>
        <a:bodyPr/>
        <a:lstStyle/>
        <a:p>
          <a:pPr>
            <a:lnSpc>
              <a:spcPct val="100000"/>
            </a:lnSpc>
          </a:pPr>
          <a:endParaRPr lang="tr-TR" sz="900" b="1">
            <a:solidFill>
              <a:schemeClr val="bg1"/>
            </a:solidFill>
            <a:latin typeface="Century Gothic" panose="020B0502020202020204" pitchFamily="34" charset="0"/>
          </a:endParaRPr>
        </a:p>
      </dgm:t>
    </dgm:pt>
    <dgm:pt modelId="{B3CCE33E-4A49-49D5-9A71-AAF61DDD5B3C}" type="asst">
      <dgm:prSet custT="1"/>
      <dgm:spPr>
        <a:solidFill>
          <a:schemeClr val="accent5">
            <a:lumMod val="75000"/>
          </a:schemeClr>
        </a:solidFill>
      </dgm:spPr>
      <dgm:t>
        <a:bodyPr/>
        <a:lstStyle/>
        <a:p>
          <a:pPr>
            <a:lnSpc>
              <a:spcPct val="100000"/>
            </a:lnSpc>
          </a:pPr>
          <a:r>
            <a:rPr lang="tr-TR" sz="900" b="1" dirty="0" smtClean="0">
              <a:solidFill>
                <a:schemeClr val="bg1"/>
              </a:solidFill>
              <a:latin typeface="Century Gothic" panose="020B0502020202020204" pitchFamily="34" charset="0"/>
            </a:rPr>
            <a:t>TRAFİK ARAŞTIRMA MERKEZİ MÜDÜRLÜĞÜ</a:t>
          </a:r>
          <a:endParaRPr lang="tr-TR" sz="900" b="1" dirty="0">
            <a:solidFill>
              <a:schemeClr val="bg1"/>
            </a:solidFill>
            <a:latin typeface="Century Gothic" panose="020B0502020202020204" pitchFamily="34" charset="0"/>
          </a:endParaRPr>
        </a:p>
      </dgm:t>
      <dgm:extLst>
        <a:ext uri="{E40237B7-FDA0-4F09-8148-C483321AD2D9}">
          <dgm14:cNvPr xmlns:dgm14="http://schemas.microsoft.com/office/drawing/2010/diagram" id="0" name="">
            <a:hlinkClick xmlns:r="http://schemas.openxmlformats.org/officeDocument/2006/relationships" r:id="rId4" action="ppaction://hlinkfile"/>
          </dgm14:cNvPr>
        </a:ext>
      </dgm:extLst>
    </dgm:pt>
    <dgm:pt modelId="{84603A42-BC6E-4E43-9A0C-37BE76C9BDE9}" type="parTrans" cxnId="{BB1F468B-6EF6-41A1-A0EF-27FE854D527B}">
      <dgm:prSet/>
      <dgm:spPr>
        <a:ln w="57150"/>
      </dgm:spPr>
      <dgm:t>
        <a:bodyPr/>
        <a:lstStyle/>
        <a:p>
          <a:pPr>
            <a:lnSpc>
              <a:spcPct val="100000"/>
            </a:lnSpc>
          </a:pPr>
          <a:endParaRPr lang="tr-TR" sz="900" b="1">
            <a:solidFill>
              <a:schemeClr val="bg1"/>
            </a:solidFill>
            <a:latin typeface="Century Gothic" panose="020B0502020202020204" pitchFamily="34" charset="0"/>
          </a:endParaRPr>
        </a:p>
      </dgm:t>
    </dgm:pt>
    <dgm:pt modelId="{5E6F1EE9-51E3-4A51-AF11-01B916E86FDF}" type="sibTrans" cxnId="{BB1F468B-6EF6-41A1-A0EF-27FE854D527B}">
      <dgm:prSet/>
      <dgm:spPr/>
      <dgm:t>
        <a:bodyPr/>
        <a:lstStyle/>
        <a:p>
          <a:pPr>
            <a:lnSpc>
              <a:spcPct val="100000"/>
            </a:lnSpc>
          </a:pPr>
          <a:endParaRPr lang="tr-TR" sz="900" b="1">
            <a:solidFill>
              <a:schemeClr val="bg1"/>
            </a:solidFill>
            <a:latin typeface="Century Gothic" panose="020B0502020202020204" pitchFamily="34" charset="0"/>
          </a:endParaRPr>
        </a:p>
      </dgm:t>
    </dgm:pt>
    <dgm:pt modelId="{FB967CA5-7FF8-4A0F-87E4-090130DBF98A}" type="asst">
      <dgm:prSet custT="1"/>
      <dgm:spPr>
        <a:solidFill>
          <a:schemeClr val="accent5">
            <a:lumMod val="60000"/>
            <a:lumOff val="40000"/>
          </a:schemeClr>
        </a:solidFill>
      </dgm:spPr>
      <dgm:t>
        <a:bodyPr/>
        <a:lstStyle/>
        <a:p>
          <a:pPr>
            <a:lnSpc>
              <a:spcPct val="100000"/>
            </a:lnSpc>
          </a:pPr>
          <a:r>
            <a:rPr lang="tr-TR" sz="900" b="1" dirty="0" smtClean="0">
              <a:solidFill>
                <a:schemeClr val="tx1"/>
              </a:solidFill>
              <a:latin typeface="Century Gothic" panose="020B0502020202020204" pitchFamily="34" charset="0"/>
            </a:rPr>
            <a:t>İL TRAFİK DENETLEME ŞUBE MÜDÜRLÜĞÜ</a:t>
          </a:r>
          <a:endParaRPr lang="tr-TR" sz="900" b="1" dirty="0">
            <a:solidFill>
              <a:schemeClr val="tx1"/>
            </a:solidFill>
            <a:latin typeface="Century Gothic" panose="020B0502020202020204" pitchFamily="34" charset="0"/>
          </a:endParaRPr>
        </a:p>
      </dgm:t>
      <dgm:extLst>
        <a:ext uri="{E40237B7-FDA0-4F09-8148-C483321AD2D9}">
          <dgm14:cNvPr xmlns:dgm14="http://schemas.microsoft.com/office/drawing/2010/diagram" id="0" name="">
            <a:hlinkClick xmlns:r="http://schemas.openxmlformats.org/officeDocument/2006/relationships" r:id="rId5" action="ppaction://hlinkfile"/>
          </dgm14:cNvPr>
        </a:ext>
      </dgm:extLst>
    </dgm:pt>
    <dgm:pt modelId="{C21A888D-D01F-4AFC-932E-728BFDECDFD9}" type="parTrans" cxnId="{9B047CA2-EDE3-42F6-9577-8EE39AC6691E}">
      <dgm:prSet/>
      <dgm:spPr>
        <a:ln w="57150"/>
      </dgm:spPr>
      <dgm:t>
        <a:bodyPr/>
        <a:lstStyle/>
        <a:p>
          <a:pPr>
            <a:lnSpc>
              <a:spcPct val="100000"/>
            </a:lnSpc>
          </a:pPr>
          <a:endParaRPr lang="tr-TR" sz="900" b="1">
            <a:solidFill>
              <a:schemeClr val="bg1"/>
            </a:solidFill>
            <a:latin typeface="Century Gothic" panose="020B0502020202020204" pitchFamily="34" charset="0"/>
          </a:endParaRPr>
        </a:p>
      </dgm:t>
    </dgm:pt>
    <dgm:pt modelId="{1818CF05-E6DE-440D-A014-8DEC6970920B}" type="sibTrans" cxnId="{9B047CA2-EDE3-42F6-9577-8EE39AC6691E}">
      <dgm:prSet/>
      <dgm:spPr/>
      <dgm:t>
        <a:bodyPr/>
        <a:lstStyle/>
        <a:p>
          <a:pPr>
            <a:lnSpc>
              <a:spcPct val="100000"/>
            </a:lnSpc>
          </a:pPr>
          <a:endParaRPr lang="tr-TR" sz="900" b="1">
            <a:solidFill>
              <a:schemeClr val="bg1"/>
            </a:solidFill>
            <a:latin typeface="Century Gothic" panose="020B0502020202020204" pitchFamily="34" charset="0"/>
          </a:endParaRPr>
        </a:p>
      </dgm:t>
    </dgm:pt>
    <dgm:pt modelId="{F11D7FB4-F282-4554-8D3F-D8E8203B6954}" type="asst">
      <dgm:prSet custT="1"/>
      <dgm:spPr>
        <a:solidFill>
          <a:schemeClr val="accent5">
            <a:lumMod val="60000"/>
            <a:lumOff val="40000"/>
          </a:schemeClr>
        </a:solidFill>
      </dgm:spPr>
      <dgm:t>
        <a:bodyPr/>
        <a:lstStyle/>
        <a:p>
          <a:pPr>
            <a:lnSpc>
              <a:spcPct val="100000"/>
            </a:lnSpc>
          </a:pPr>
          <a:r>
            <a:rPr lang="tr-TR" sz="900" b="1" dirty="0" smtClean="0">
              <a:solidFill>
                <a:schemeClr val="tx1"/>
              </a:solidFill>
              <a:latin typeface="Century Gothic" panose="020B0502020202020204" pitchFamily="34" charset="0"/>
            </a:rPr>
            <a:t>İL TRAFİK TESCİL VE DENETLEME ŞUBE MÜDÜRLÜĞÜ</a:t>
          </a:r>
          <a:endParaRPr lang="tr-TR" sz="900" b="1" dirty="0">
            <a:solidFill>
              <a:schemeClr val="tx1"/>
            </a:solidFill>
            <a:latin typeface="Century Gothic" panose="020B0502020202020204" pitchFamily="34" charset="0"/>
          </a:endParaRPr>
        </a:p>
      </dgm:t>
      <dgm:extLst>
        <a:ext uri="{E40237B7-FDA0-4F09-8148-C483321AD2D9}">
          <dgm14:cNvPr xmlns:dgm14="http://schemas.microsoft.com/office/drawing/2010/diagram" id="0" name="">
            <a:hlinkClick xmlns:r="http://schemas.openxmlformats.org/officeDocument/2006/relationships" r:id="rId5" action="ppaction://hlinkfile"/>
          </dgm14:cNvPr>
        </a:ext>
      </dgm:extLst>
    </dgm:pt>
    <dgm:pt modelId="{34E38FF4-7F4B-4BA8-979F-B7846D8A3C6D}" type="parTrans" cxnId="{EBCB7800-0C47-4ED8-89B3-73BCC6329BD2}">
      <dgm:prSet/>
      <dgm:spPr>
        <a:ln w="57150"/>
      </dgm:spPr>
      <dgm:t>
        <a:bodyPr/>
        <a:lstStyle/>
        <a:p>
          <a:pPr>
            <a:lnSpc>
              <a:spcPct val="100000"/>
            </a:lnSpc>
          </a:pPr>
          <a:endParaRPr lang="tr-TR" sz="900" b="1">
            <a:solidFill>
              <a:schemeClr val="bg1"/>
            </a:solidFill>
            <a:latin typeface="Century Gothic" panose="020B0502020202020204" pitchFamily="34" charset="0"/>
          </a:endParaRPr>
        </a:p>
      </dgm:t>
    </dgm:pt>
    <dgm:pt modelId="{7FDBBB0D-FE78-4FD0-B8B0-2E7995BDCF89}" type="sibTrans" cxnId="{EBCB7800-0C47-4ED8-89B3-73BCC6329BD2}">
      <dgm:prSet/>
      <dgm:spPr/>
      <dgm:t>
        <a:bodyPr/>
        <a:lstStyle/>
        <a:p>
          <a:pPr>
            <a:lnSpc>
              <a:spcPct val="100000"/>
            </a:lnSpc>
          </a:pPr>
          <a:endParaRPr lang="tr-TR" sz="900" b="1">
            <a:solidFill>
              <a:schemeClr val="bg1"/>
            </a:solidFill>
            <a:latin typeface="Century Gothic" panose="020B0502020202020204" pitchFamily="34" charset="0"/>
          </a:endParaRPr>
        </a:p>
      </dgm:t>
    </dgm:pt>
    <dgm:pt modelId="{DA8FFFE0-3434-455B-BDAD-544CAECDA00B}" type="asst">
      <dgm:prSet custT="1"/>
      <dgm:spPr>
        <a:solidFill>
          <a:schemeClr val="accent5">
            <a:lumMod val="60000"/>
            <a:lumOff val="40000"/>
          </a:schemeClr>
        </a:solidFill>
      </dgm:spPr>
      <dgm:t>
        <a:bodyPr/>
        <a:lstStyle/>
        <a:p>
          <a:pPr>
            <a:lnSpc>
              <a:spcPct val="100000"/>
            </a:lnSpc>
          </a:pPr>
          <a:r>
            <a:rPr lang="tr-TR" sz="900" b="1" dirty="0" smtClean="0">
              <a:solidFill>
                <a:schemeClr val="tx1"/>
              </a:solidFill>
              <a:latin typeface="Century Gothic" panose="020B0502020202020204" pitchFamily="34" charset="0"/>
            </a:rPr>
            <a:t>İL TRAFİK TESCİL ŞUBE MÜDÜRLÜĞÜ</a:t>
          </a:r>
          <a:endParaRPr lang="tr-TR" sz="900" b="1" dirty="0">
            <a:solidFill>
              <a:schemeClr val="tx1"/>
            </a:solidFill>
            <a:latin typeface="Century Gothic" panose="020B0502020202020204" pitchFamily="34" charset="0"/>
          </a:endParaRPr>
        </a:p>
      </dgm:t>
      <dgm:extLst>
        <a:ext uri="{E40237B7-FDA0-4F09-8148-C483321AD2D9}">
          <dgm14:cNvPr xmlns:dgm14="http://schemas.microsoft.com/office/drawing/2010/diagram" id="0" name="">
            <a:hlinkClick xmlns:r="http://schemas.openxmlformats.org/officeDocument/2006/relationships" r:id="rId5" action="ppaction://hlinkfile"/>
          </dgm14:cNvPr>
        </a:ext>
      </dgm:extLst>
    </dgm:pt>
    <dgm:pt modelId="{67FE96DF-ED0E-4308-BDD3-5C6F7BAE60DD}" type="parTrans" cxnId="{B5450479-8996-42BB-BB49-BA194BFB4CD5}">
      <dgm:prSet/>
      <dgm:spPr>
        <a:ln w="57150"/>
      </dgm:spPr>
      <dgm:t>
        <a:bodyPr/>
        <a:lstStyle/>
        <a:p>
          <a:pPr>
            <a:lnSpc>
              <a:spcPct val="100000"/>
            </a:lnSpc>
          </a:pPr>
          <a:endParaRPr lang="tr-TR" sz="900" b="1">
            <a:solidFill>
              <a:schemeClr val="bg1"/>
            </a:solidFill>
            <a:latin typeface="Century Gothic" panose="020B0502020202020204" pitchFamily="34" charset="0"/>
          </a:endParaRPr>
        </a:p>
      </dgm:t>
    </dgm:pt>
    <dgm:pt modelId="{3EFB781B-029C-4AD5-9759-23846AE5145C}" type="sibTrans" cxnId="{B5450479-8996-42BB-BB49-BA194BFB4CD5}">
      <dgm:prSet/>
      <dgm:spPr/>
      <dgm:t>
        <a:bodyPr/>
        <a:lstStyle/>
        <a:p>
          <a:pPr>
            <a:lnSpc>
              <a:spcPct val="100000"/>
            </a:lnSpc>
          </a:pPr>
          <a:endParaRPr lang="tr-TR" sz="900" b="1">
            <a:solidFill>
              <a:schemeClr val="bg1"/>
            </a:solidFill>
            <a:latin typeface="Century Gothic" panose="020B0502020202020204" pitchFamily="34" charset="0"/>
          </a:endParaRPr>
        </a:p>
      </dgm:t>
    </dgm:pt>
    <dgm:pt modelId="{FF6D6430-8B99-455D-9B47-BCE5B8160175}" type="asst">
      <dgm:prSet custT="1"/>
      <dgm:spPr>
        <a:solidFill>
          <a:schemeClr val="accent5">
            <a:lumMod val="60000"/>
            <a:lumOff val="40000"/>
          </a:schemeClr>
        </a:solidFill>
      </dgm:spPr>
      <dgm:t>
        <a:bodyPr/>
        <a:lstStyle/>
        <a:p>
          <a:pPr>
            <a:lnSpc>
              <a:spcPct val="100000"/>
            </a:lnSpc>
          </a:pPr>
          <a:r>
            <a:rPr lang="tr-TR" sz="900" b="1" dirty="0" smtClean="0">
              <a:solidFill>
                <a:schemeClr val="tx1"/>
              </a:solidFill>
              <a:latin typeface="Century Gothic" panose="020B0502020202020204" pitchFamily="34" charset="0"/>
            </a:rPr>
            <a:t>İL BÖLGE TRAFİK DENETLEME ŞUBE MÜDÜRLÜĞÜ</a:t>
          </a:r>
          <a:endParaRPr lang="tr-TR" sz="900" b="1" dirty="0">
            <a:solidFill>
              <a:schemeClr val="tx1"/>
            </a:solidFill>
            <a:latin typeface="Century Gothic" panose="020B0502020202020204" pitchFamily="34" charset="0"/>
          </a:endParaRPr>
        </a:p>
      </dgm:t>
      <dgm:extLst>
        <a:ext uri="{E40237B7-FDA0-4F09-8148-C483321AD2D9}">
          <dgm14:cNvPr xmlns:dgm14="http://schemas.microsoft.com/office/drawing/2010/diagram" id="0" name="">
            <a:hlinkClick xmlns:r="http://schemas.openxmlformats.org/officeDocument/2006/relationships" r:id="rId5" action="ppaction://hlinkfile"/>
          </dgm14:cNvPr>
        </a:ext>
      </dgm:extLst>
    </dgm:pt>
    <dgm:pt modelId="{FA0B59D2-F0BB-41A4-BF7B-5FF09F203287}" type="parTrans" cxnId="{AD135E57-F7D6-475B-8D0B-27FE55E666CB}">
      <dgm:prSet/>
      <dgm:spPr>
        <a:ln w="57150"/>
      </dgm:spPr>
      <dgm:t>
        <a:bodyPr/>
        <a:lstStyle/>
        <a:p>
          <a:pPr>
            <a:lnSpc>
              <a:spcPct val="100000"/>
            </a:lnSpc>
          </a:pPr>
          <a:endParaRPr lang="tr-TR" sz="900" b="1">
            <a:solidFill>
              <a:schemeClr val="bg1"/>
            </a:solidFill>
            <a:latin typeface="Century Gothic" panose="020B0502020202020204" pitchFamily="34" charset="0"/>
          </a:endParaRPr>
        </a:p>
      </dgm:t>
    </dgm:pt>
    <dgm:pt modelId="{E930971D-3212-4768-AF21-B639F4B280B2}" type="sibTrans" cxnId="{AD135E57-F7D6-475B-8D0B-27FE55E666CB}">
      <dgm:prSet/>
      <dgm:spPr/>
      <dgm:t>
        <a:bodyPr/>
        <a:lstStyle/>
        <a:p>
          <a:pPr>
            <a:lnSpc>
              <a:spcPct val="100000"/>
            </a:lnSpc>
          </a:pPr>
          <a:endParaRPr lang="tr-TR" sz="900" b="1">
            <a:solidFill>
              <a:schemeClr val="bg1"/>
            </a:solidFill>
            <a:latin typeface="Century Gothic" panose="020B0502020202020204" pitchFamily="34" charset="0"/>
          </a:endParaRPr>
        </a:p>
      </dgm:t>
    </dgm:pt>
    <dgm:pt modelId="{745D54A8-7DE6-4265-98DA-1F1C77095B42}" type="asst">
      <dgm:prSet custT="1"/>
      <dgm:spPr>
        <a:solidFill>
          <a:schemeClr val="accent5">
            <a:lumMod val="60000"/>
            <a:lumOff val="40000"/>
          </a:schemeClr>
        </a:solidFill>
      </dgm:spPr>
      <dgm:t>
        <a:bodyPr/>
        <a:lstStyle/>
        <a:p>
          <a:pPr>
            <a:lnSpc>
              <a:spcPct val="100000"/>
            </a:lnSpc>
          </a:pPr>
          <a:r>
            <a:rPr lang="tr-TR" sz="900" b="1" dirty="0" smtClean="0">
              <a:solidFill>
                <a:schemeClr val="tx1"/>
              </a:solidFill>
              <a:latin typeface="Century Gothic" panose="020B0502020202020204" pitchFamily="34" charset="0"/>
            </a:rPr>
            <a:t>İLÇE TRAFİK TESCİL VE DENETLEME BÜRO AMİRLİĞİ</a:t>
          </a:r>
          <a:endParaRPr lang="tr-TR" sz="900" b="1" dirty="0">
            <a:solidFill>
              <a:schemeClr val="tx1"/>
            </a:solidFill>
            <a:latin typeface="Century Gothic" panose="020B0502020202020204" pitchFamily="34" charset="0"/>
          </a:endParaRPr>
        </a:p>
      </dgm:t>
      <dgm:extLst>
        <a:ext uri="{E40237B7-FDA0-4F09-8148-C483321AD2D9}">
          <dgm14:cNvPr xmlns:dgm14="http://schemas.microsoft.com/office/drawing/2010/diagram" id="0" name="">
            <a:hlinkClick xmlns:r="http://schemas.openxmlformats.org/officeDocument/2006/relationships" r:id="rId5" action="ppaction://hlinkfile"/>
          </dgm14:cNvPr>
        </a:ext>
      </dgm:extLst>
    </dgm:pt>
    <dgm:pt modelId="{549598B2-96AF-4450-B63A-FEC0BA30A1B4}" type="parTrans" cxnId="{4AF25144-DC38-4388-A34D-E8221C98F965}">
      <dgm:prSet/>
      <dgm:spPr>
        <a:ln w="57150"/>
      </dgm:spPr>
      <dgm:t>
        <a:bodyPr/>
        <a:lstStyle/>
        <a:p>
          <a:pPr>
            <a:lnSpc>
              <a:spcPct val="100000"/>
            </a:lnSpc>
          </a:pPr>
          <a:endParaRPr lang="tr-TR" sz="900" b="1">
            <a:solidFill>
              <a:schemeClr val="bg1"/>
            </a:solidFill>
            <a:latin typeface="Century Gothic" panose="020B0502020202020204" pitchFamily="34" charset="0"/>
          </a:endParaRPr>
        </a:p>
      </dgm:t>
    </dgm:pt>
    <dgm:pt modelId="{06EA958D-A7E5-4552-A8DC-67E447EBD612}" type="sibTrans" cxnId="{4AF25144-DC38-4388-A34D-E8221C98F965}">
      <dgm:prSet/>
      <dgm:spPr/>
      <dgm:t>
        <a:bodyPr/>
        <a:lstStyle/>
        <a:p>
          <a:pPr>
            <a:lnSpc>
              <a:spcPct val="100000"/>
            </a:lnSpc>
          </a:pPr>
          <a:endParaRPr lang="tr-TR" sz="900" b="1">
            <a:solidFill>
              <a:schemeClr val="bg1"/>
            </a:solidFill>
            <a:latin typeface="Century Gothic" panose="020B0502020202020204" pitchFamily="34" charset="0"/>
          </a:endParaRPr>
        </a:p>
      </dgm:t>
    </dgm:pt>
    <dgm:pt modelId="{5D172024-E11D-41E0-9079-154FE0EE46FA}" type="asst">
      <dgm:prSet custT="1"/>
      <dgm:spPr>
        <a:solidFill>
          <a:schemeClr val="accent5">
            <a:lumMod val="60000"/>
            <a:lumOff val="40000"/>
          </a:schemeClr>
        </a:solidFill>
      </dgm:spPr>
      <dgm:t>
        <a:bodyPr/>
        <a:lstStyle/>
        <a:p>
          <a:pPr>
            <a:lnSpc>
              <a:spcPct val="100000"/>
            </a:lnSpc>
          </a:pPr>
          <a:r>
            <a:rPr lang="tr-TR" sz="900" b="1" dirty="0" smtClean="0">
              <a:solidFill>
                <a:schemeClr val="tx1"/>
              </a:solidFill>
              <a:latin typeface="Century Gothic" panose="020B0502020202020204" pitchFamily="34" charset="0"/>
            </a:rPr>
            <a:t>BÖLGE TRAFİK DENETLEME İSTASYON AMİRLİĞİ</a:t>
          </a:r>
          <a:endParaRPr lang="tr-TR" sz="900" b="1" dirty="0">
            <a:solidFill>
              <a:schemeClr val="tx1"/>
            </a:solidFill>
            <a:latin typeface="Century Gothic" panose="020B0502020202020204" pitchFamily="34" charset="0"/>
          </a:endParaRPr>
        </a:p>
      </dgm:t>
      <dgm:extLst>
        <a:ext uri="{E40237B7-FDA0-4F09-8148-C483321AD2D9}">
          <dgm14:cNvPr xmlns:dgm14="http://schemas.microsoft.com/office/drawing/2010/diagram" id="0" name="">
            <a:hlinkClick xmlns:r="http://schemas.openxmlformats.org/officeDocument/2006/relationships" r:id="rId5" action="ppaction://hlinkfile"/>
          </dgm14:cNvPr>
        </a:ext>
      </dgm:extLst>
    </dgm:pt>
    <dgm:pt modelId="{68EE5A0D-A6BB-4BE1-94B9-FAA1ECF150B9}" type="parTrans" cxnId="{5289319C-75DA-4D76-9CC0-F450EA23AC8D}">
      <dgm:prSet/>
      <dgm:spPr>
        <a:ln w="57150"/>
      </dgm:spPr>
      <dgm:t>
        <a:bodyPr/>
        <a:lstStyle/>
        <a:p>
          <a:pPr>
            <a:lnSpc>
              <a:spcPct val="100000"/>
            </a:lnSpc>
          </a:pPr>
          <a:endParaRPr lang="tr-TR" sz="900" b="1">
            <a:solidFill>
              <a:schemeClr val="bg1"/>
            </a:solidFill>
            <a:latin typeface="Century Gothic" panose="020B0502020202020204" pitchFamily="34" charset="0"/>
          </a:endParaRPr>
        </a:p>
      </dgm:t>
    </dgm:pt>
    <dgm:pt modelId="{2ACC308B-C3D6-4F77-B274-42412683371E}" type="sibTrans" cxnId="{5289319C-75DA-4D76-9CC0-F450EA23AC8D}">
      <dgm:prSet/>
      <dgm:spPr/>
      <dgm:t>
        <a:bodyPr/>
        <a:lstStyle/>
        <a:p>
          <a:pPr>
            <a:lnSpc>
              <a:spcPct val="100000"/>
            </a:lnSpc>
          </a:pPr>
          <a:endParaRPr lang="tr-TR" sz="900" b="1">
            <a:solidFill>
              <a:schemeClr val="bg1"/>
            </a:solidFill>
            <a:latin typeface="Century Gothic" panose="020B0502020202020204" pitchFamily="34" charset="0"/>
          </a:endParaRPr>
        </a:p>
      </dgm:t>
    </dgm:pt>
    <dgm:pt modelId="{5C803F51-DA82-42B4-889E-A42F22C1F455}" type="asst">
      <dgm:prSet custT="1"/>
      <dgm:spPr>
        <a:solidFill>
          <a:schemeClr val="accent5">
            <a:lumMod val="60000"/>
            <a:lumOff val="40000"/>
          </a:schemeClr>
        </a:solidFill>
      </dgm:spPr>
      <dgm:t>
        <a:bodyPr/>
        <a:lstStyle/>
        <a:p>
          <a:pPr>
            <a:lnSpc>
              <a:spcPct val="100000"/>
            </a:lnSpc>
          </a:pPr>
          <a:r>
            <a:rPr lang="tr-TR" sz="900" b="1" dirty="0" smtClean="0">
              <a:solidFill>
                <a:schemeClr val="tx1"/>
              </a:solidFill>
              <a:latin typeface="Century Gothic" panose="020B0502020202020204" pitchFamily="34" charset="0"/>
            </a:rPr>
            <a:t>İLÇE TRAFİK DENETLEME BÜRO AMİRLİĞİ</a:t>
          </a:r>
          <a:endParaRPr lang="tr-TR" sz="900" b="1" dirty="0">
            <a:solidFill>
              <a:schemeClr val="tx1"/>
            </a:solidFill>
            <a:latin typeface="Century Gothic" panose="020B0502020202020204" pitchFamily="34" charset="0"/>
          </a:endParaRPr>
        </a:p>
      </dgm:t>
      <dgm:extLst>
        <a:ext uri="{E40237B7-FDA0-4F09-8148-C483321AD2D9}">
          <dgm14:cNvPr xmlns:dgm14="http://schemas.microsoft.com/office/drawing/2010/diagram" id="0" name="">
            <a:hlinkClick xmlns:r="http://schemas.openxmlformats.org/officeDocument/2006/relationships" r:id="rId5" action="ppaction://hlinkfile"/>
          </dgm14:cNvPr>
        </a:ext>
      </dgm:extLst>
    </dgm:pt>
    <dgm:pt modelId="{C806D928-8A69-4FEA-9BC2-542610E85E7A}" type="parTrans" cxnId="{1123B1F3-DA37-40E4-A336-F03E81101AB5}">
      <dgm:prSet/>
      <dgm:spPr>
        <a:ln w="57150"/>
      </dgm:spPr>
      <dgm:t>
        <a:bodyPr/>
        <a:lstStyle/>
        <a:p>
          <a:pPr>
            <a:lnSpc>
              <a:spcPct val="100000"/>
            </a:lnSpc>
          </a:pPr>
          <a:endParaRPr lang="tr-TR" sz="900" b="1">
            <a:solidFill>
              <a:schemeClr val="bg1"/>
            </a:solidFill>
            <a:latin typeface="Century Gothic" panose="020B0502020202020204" pitchFamily="34" charset="0"/>
          </a:endParaRPr>
        </a:p>
      </dgm:t>
    </dgm:pt>
    <dgm:pt modelId="{ECD7F080-D0F3-4CF3-9ECE-7A687E762AD0}" type="sibTrans" cxnId="{1123B1F3-DA37-40E4-A336-F03E81101AB5}">
      <dgm:prSet/>
      <dgm:spPr/>
      <dgm:t>
        <a:bodyPr/>
        <a:lstStyle/>
        <a:p>
          <a:pPr>
            <a:lnSpc>
              <a:spcPct val="100000"/>
            </a:lnSpc>
          </a:pPr>
          <a:endParaRPr lang="tr-TR" sz="900" b="1">
            <a:solidFill>
              <a:schemeClr val="bg1"/>
            </a:solidFill>
            <a:latin typeface="Century Gothic" panose="020B0502020202020204" pitchFamily="34" charset="0"/>
          </a:endParaRPr>
        </a:p>
      </dgm:t>
    </dgm:pt>
    <dgm:pt modelId="{4CF2F885-5B93-486C-B97F-076A0AEE418C}" type="pres">
      <dgm:prSet presAssocID="{DF8DB875-54EE-4F43-AC43-5407F02FCA71}" presName="hierChild1" presStyleCnt="0">
        <dgm:presLayoutVars>
          <dgm:orgChart val="1"/>
          <dgm:chPref val="1"/>
          <dgm:dir/>
          <dgm:animOne val="branch"/>
          <dgm:animLvl val="lvl"/>
          <dgm:resizeHandles/>
        </dgm:presLayoutVars>
      </dgm:prSet>
      <dgm:spPr/>
      <dgm:t>
        <a:bodyPr/>
        <a:lstStyle/>
        <a:p>
          <a:endParaRPr lang="tr-TR"/>
        </a:p>
      </dgm:t>
    </dgm:pt>
    <dgm:pt modelId="{1893777A-BD4B-41F5-8318-3B6C85402BD2}" type="pres">
      <dgm:prSet presAssocID="{630BA15A-4AE0-491D-872F-8E83421F3F5B}" presName="hierRoot1" presStyleCnt="0">
        <dgm:presLayoutVars>
          <dgm:hierBranch val="init"/>
        </dgm:presLayoutVars>
      </dgm:prSet>
      <dgm:spPr/>
    </dgm:pt>
    <dgm:pt modelId="{9D7C261B-824C-4C44-84A7-BFB692A076EF}" type="pres">
      <dgm:prSet presAssocID="{630BA15A-4AE0-491D-872F-8E83421F3F5B}" presName="rootComposite1" presStyleCnt="0"/>
      <dgm:spPr/>
    </dgm:pt>
    <dgm:pt modelId="{2E24999E-B0DE-44FE-A1B8-300943BD290A}" type="pres">
      <dgm:prSet presAssocID="{630BA15A-4AE0-491D-872F-8E83421F3F5B}" presName="rootText1" presStyleLbl="node0" presStyleIdx="0" presStyleCnt="1" custScaleX="236282" custScaleY="102112" custLinFactX="-47164" custLinFactNeighborX="-100000" custLinFactNeighborY="13579">
        <dgm:presLayoutVars>
          <dgm:chPref val="3"/>
        </dgm:presLayoutVars>
      </dgm:prSet>
      <dgm:spPr/>
      <dgm:t>
        <a:bodyPr/>
        <a:lstStyle/>
        <a:p>
          <a:endParaRPr lang="tr-TR"/>
        </a:p>
      </dgm:t>
    </dgm:pt>
    <dgm:pt modelId="{6EC4C8F8-7B0D-4835-B976-BF263BC012B5}" type="pres">
      <dgm:prSet presAssocID="{630BA15A-4AE0-491D-872F-8E83421F3F5B}" presName="rootConnector1" presStyleLbl="node1" presStyleIdx="0" presStyleCnt="0"/>
      <dgm:spPr/>
      <dgm:t>
        <a:bodyPr/>
        <a:lstStyle/>
        <a:p>
          <a:endParaRPr lang="tr-TR"/>
        </a:p>
      </dgm:t>
    </dgm:pt>
    <dgm:pt modelId="{AB9C58A0-20BF-4C46-BC51-9DEA9ACE0676}" type="pres">
      <dgm:prSet presAssocID="{630BA15A-4AE0-491D-872F-8E83421F3F5B}" presName="hierChild2" presStyleCnt="0"/>
      <dgm:spPr/>
    </dgm:pt>
    <dgm:pt modelId="{1BE28F0C-CD05-46F2-83E5-8246DD403464}" type="pres">
      <dgm:prSet presAssocID="{630BA15A-4AE0-491D-872F-8E83421F3F5B}" presName="hierChild3" presStyleCnt="0"/>
      <dgm:spPr/>
    </dgm:pt>
    <dgm:pt modelId="{9F7C7703-D325-4F2A-B1DB-B1EBA801E532}" type="pres">
      <dgm:prSet presAssocID="{C0DA5E66-7F53-4865-BCF4-47661277B75E}" presName="Name111" presStyleLbl="parChTrans1D2" presStyleIdx="0" presStyleCnt="1"/>
      <dgm:spPr/>
      <dgm:t>
        <a:bodyPr/>
        <a:lstStyle/>
        <a:p>
          <a:endParaRPr lang="tr-TR"/>
        </a:p>
      </dgm:t>
    </dgm:pt>
    <dgm:pt modelId="{1590A9F2-6C37-440D-B60A-6732E7DB6CD1}" type="pres">
      <dgm:prSet presAssocID="{0CCF3DB8-FF59-4A77-8205-610DA26C3F81}" presName="hierRoot3" presStyleCnt="0">
        <dgm:presLayoutVars>
          <dgm:hierBranch val="init"/>
        </dgm:presLayoutVars>
      </dgm:prSet>
      <dgm:spPr/>
    </dgm:pt>
    <dgm:pt modelId="{E761058F-3A47-44E4-886C-1A9E96D4E616}" type="pres">
      <dgm:prSet presAssocID="{0CCF3DB8-FF59-4A77-8205-610DA26C3F81}" presName="rootComposite3" presStyleCnt="0"/>
      <dgm:spPr/>
    </dgm:pt>
    <dgm:pt modelId="{AA18FD35-B474-41B4-BF13-6A51579FBB51}" type="pres">
      <dgm:prSet presAssocID="{0CCF3DB8-FF59-4A77-8205-610DA26C3F81}" presName="rootText3" presStyleLbl="asst1" presStyleIdx="0" presStyleCnt="12" custScaleX="299091" custLinFactNeighborX="50859" custLinFactNeighborY="-1890">
        <dgm:presLayoutVars>
          <dgm:chPref val="3"/>
        </dgm:presLayoutVars>
      </dgm:prSet>
      <dgm:spPr/>
      <dgm:t>
        <a:bodyPr/>
        <a:lstStyle/>
        <a:p>
          <a:endParaRPr lang="tr-TR"/>
        </a:p>
      </dgm:t>
    </dgm:pt>
    <dgm:pt modelId="{335419EA-AE0B-4687-B58B-3B80AA7247AA}" type="pres">
      <dgm:prSet presAssocID="{0CCF3DB8-FF59-4A77-8205-610DA26C3F81}" presName="rootConnector3" presStyleLbl="asst1" presStyleIdx="0" presStyleCnt="12"/>
      <dgm:spPr/>
      <dgm:t>
        <a:bodyPr/>
        <a:lstStyle/>
        <a:p>
          <a:endParaRPr lang="tr-TR"/>
        </a:p>
      </dgm:t>
    </dgm:pt>
    <dgm:pt modelId="{6B6A6F64-C24F-4AE0-A1CF-7DB0FB53FECA}" type="pres">
      <dgm:prSet presAssocID="{0CCF3DB8-FF59-4A77-8205-610DA26C3F81}" presName="hierChild6" presStyleCnt="0"/>
      <dgm:spPr/>
    </dgm:pt>
    <dgm:pt modelId="{C059C0D7-DB80-49AB-94C8-403E6FA10D93}" type="pres">
      <dgm:prSet presAssocID="{0CCF3DB8-FF59-4A77-8205-610DA26C3F81}" presName="hierChild7" presStyleCnt="0"/>
      <dgm:spPr/>
    </dgm:pt>
    <dgm:pt modelId="{C27E9795-E087-4C57-897C-30F1920A41F8}" type="pres">
      <dgm:prSet presAssocID="{13CE8AFC-2D8F-4C58-B19D-4DE35B2FBC57}" presName="Name111" presStyleLbl="parChTrans1D3" presStyleIdx="0" presStyleCnt="11"/>
      <dgm:spPr/>
      <dgm:t>
        <a:bodyPr/>
        <a:lstStyle/>
        <a:p>
          <a:endParaRPr lang="tr-TR"/>
        </a:p>
      </dgm:t>
    </dgm:pt>
    <dgm:pt modelId="{90F9B81E-AF48-4720-9405-FDE78DFE3363}" type="pres">
      <dgm:prSet presAssocID="{115AB94E-1371-4835-8843-1D575A9D12C5}" presName="hierRoot3" presStyleCnt="0">
        <dgm:presLayoutVars>
          <dgm:hierBranch val="init"/>
        </dgm:presLayoutVars>
      </dgm:prSet>
      <dgm:spPr/>
    </dgm:pt>
    <dgm:pt modelId="{0C9F9704-7CCD-42AC-9CC7-99C214CEC635}" type="pres">
      <dgm:prSet presAssocID="{115AB94E-1371-4835-8843-1D575A9D12C5}" presName="rootComposite3" presStyleCnt="0"/>
      <dgm:spPr/>
    </dgm:pt>
    <dgm:pt modelId="{6AA66280-5E01-492B-B889-6A7196B9937B}" type="pres">
      <dgm:prSet presAssocID="{115AB94E-1371-4835-8843-1D575A9D12C5}" presName="rootText3" presStyleLbl="asst1" presStyleIdx="1" presStyleCnt="12" custScaleX="179455" custScaleY="111550" custLinFactNeighborX="39108" custLinFactNeighborY="-4426">
        <dgm:presLayoutVars>
          <dgm:chPref val="3"/>
        </dgm:presLayoutVars>
      </dgm:prSet>
      <dgm:spPr/>
      <dgm:t>
        <a:bodyPr/>
        <a:lstStyle/>
        <a:p>
          <a:endParaRPr lang="tr-TR"/>
        </a:p>
      </dgm:t>
    </dgm:pt>
    <dgm:pt modelId="{A4CC5AE9-FF3C-4171-9013-658E7A21F709}" type="pres">
      <dgm:prSet presAssocID="{115AB94E-1371-4835-8843-1D575A9D12C5}" presName="rootConnector3" presStyleLbl="asst1" presStyleIdx="1" presStyleCnt="12"/>
      <dgm:spPr/>
      <dgm:t>
        <a:bodyPr/>
        <a:lstStyle/>
        <a:p>
          <a:endParaRPr lang="tr-TR"/>
        </a:p>
      </dgm:t>
    </dgm:pt>
    <dgm:pt modelId="{4BA6F021-B158-4322-AA95-DD9E53142948}" type="pres">
      <dgm:prSet presAssocID="{115AB94E-1371-4835-8843-1D575A9D12C5}" presName="hierChild6" presStyleCnt="0"/>
      <dgm:spPr/>
    </dgm:pt>
    <dgm:pt modelId="{B3F5F803-B8B3-44D1-862A-478626555857}" type="pres">
      <dgm:prSet presAssocID="{115AB94E-1371-4835-8843-1D575A9D12C5}" presName="hierChild7" presStyleCnt="0"/>
      <dgm:spPr/>
    </dgm:pt>
    <dgm:pt modelId="{94075A5F-D263-439F-994F-7B21D4E8BBB9}" type="pres">
      <dgm:prSet presAssocID="{82423789-2BB3-4388-9ECD-16298851F15F}" presName="Name111" presStyleLbl="parChTrans1D3" presStyleIdx="1" presStyleCnt="11"/>
      <dgm:spPr/>
      <dgm:t>
        <a:bodyPr/>
        <a:lstStyle/>
        <a:p>
          <a:endParaRPr lang="tr-TR"/>
        </a:p>
      </dgm:t>
    </dgm:pt>
    <dgm:pt modelId="{3948DCB8-AFE0-4D34-8D8B-1B164957701D}" type="pres">
      <dgm:prSet presAssocID="{42E3E1B0-553D-432F-A61B-D20DE20DE345}" presName="hierRoot3" presStyleCnt="0">
        <dgm:presLayoutVars>
          <dgm:hierBranch val="init"/>
        </dgm:presLayoutVars>
      </dgm:prSet>
      <dgm:spPr/>
    </dgm:pt>
    <dgm:pt modelId="{A92623FE-DC25-4499-A4E6-2B24D32475BB}" type="pres">
      <dgm:prSet presAssocID="{42E3E1B0-553D-432F-A61B-D20DE20DE345}" presName="rootComposite3" presStyleCnt="0"/>
      <dgm:spPr/>
    </dgm:pt>
    <dgm:pt modelId="{712C52EF-0C2B-490F-B673-2FBFD83CFC8A}" type="pres">
      <dgm:prSet presAssocID="{42E3E1B0-553D-432F-A61B-D20DE20DE345}" presName="rootText3" presStyleLbl="asst1" presStyleIdx="2" presStyleCnt="12" custScaleX="179455" custScaleY="118853" custLinFactNeighborX="66875" custLinFactNeighborY="-8046">
        <dgm:presLayoutVars>
          <dgm:chPref val="3"/>
        </dgm:presLayoutVars>
      </dgm:prSet>
      <dgm:spPr/>
      <dgm:t>
        <a:bodyPr/>
        <a:lstStyle/>
        <a:p>
          <a:endParaRPr lang="tr-TR"/>
        </a:p>
      </dgm:t>
    </dgm:pt>
    <dgm:pt modelId="{34FAFD48-D8FD-4CE0-AB58-EC429679346C}" type="pres">
      <dgm:prSet presAssocID="{42E3E1B0-553D-432F-A61B-D20DE20DE345}" presName="rootConnector3" presStyleLbl="asst1" presStyleIdx="2" presStyleCnt="12"/>
      <dgm:spPr/>
      <dgm:t>
        <a:bodyPr/>
        <a:lstStyle/>
        <a:p>
          <a:endParaRPr lang="tr-TR"/>
        </a:p>
      </dgm:t>
    </dgm:pt>
    <dgm:pt modelId="{4121FBA6-BEA2-4A0F-A46A-F9951E5F8101}" type="pres">
      <dgm:prSet presAssocID="{42E3E1B0-553D-432F-A61B-D20DE20DE345}" presName="hierChild6" presStyleCnt="0"/>
      <dgm:spPr/>
    </dgm:pt>
    <dgm:pt modelId="{56332304-76F5-4558-AAEE-CADFC67D752A}" type="pres">
      <dgm:prSet presAssocID="{42E3E1B0-553D-432F-A61B-D20DE20DE345}" presName="hierChild7" presStyleCnt="0"/>
      <dgm:spPr/>
    </dgm:pt>
    <dgm:pt modelId="{35696822-B701-49F6-9CAD-C01826C20433}" type="pres">
      <dgm:prSet presAssocID="{A55DE7A3-ECF7-4857-B69C-2F15353B57C2}" presName="Name111" presStyleLbl="parChTrans1D3" presStyleIdx="2" presStyleCnt="11"/>
      <dgm:spPr/>
      <dgm:t>
        <a:bodyPr/>
        <a:lstStyle/>
        <a:p>
          <a:endParaRPr lang="tr-TR"/>
        </a:p>
      </dgm:t>
    </dgm:pt>
    <dgm:pt modelId="{A22FD079-164E-450B-AB44-F48EC475F717}" type="pres">
      <dgm:prSet presAssocID="{0EC6A477-20AE-4B27-A757-FA64813EC5D6}" presName="hierRoot3" presStyleCnt="0">
        <dgm:presLayoutVars>
          <dgm:hierBranch val="init"/>
        </dgm:presLayoutVars>
      </dgm:prSet>
      <dgm:spPr/>
    </dgm:pt>
    <dgm:pt modelId="{123705DC-1815-43AD-95DC-2448800A7511}" type="pres">
      <dgm:prSet presAssocID="{0EC6A477-20AE-4B27-A757-FA64813EC5D6}" presName="rootComposite3" presStyleCnt="0"/>
      <dgm:spPr/>
    </dgm:pt>
    <dgm:pt modelId="{2E173ECF-CE53-41CE-8F5A-F70C4C385422}" type="pres">
      <dgm:prSet presAssocID="{0EC6A477-20AE-4B27-A757-FA64813EC5D6}" presName="rootText3" presStyleLbl="asst1" presStyleIdx="3" presStyleCnt="12" custScaleX="179455" custScaleY="115705" custLinFactX="-64071" custLinFactY="-66101" custLinFactNeighborX="-100000" custLinFactNeighborY="-100000">
        <dgm:presLayoutVars>
          <dgm:chPref val="3"/>
        </dgm:presLayoutVars>
      </dgm:prSet>
      <dgm:spPr/>
      <dgm:t>
        <a:bodyPr/>
        <a:lstStyle/>
        <a:p>
          <a:endParaRPr lang="tr-TR"/>
        </a:p>
      </dgm:t>
    </dgm:pt>
    <dgm:pt modelId="{29A21C6C-0441-4032-943A-221CF2DFABCA}" type="pres">
      <dgm:prSet presAssocID="{0EC6A477-20AE-4B27-A757-FA64813EC5D6}" presName="rootConnector3" presStyleLbl="asst1" presStyleIdx="3" presStyleCnt="12"/>
      <dgm:spPr/>
      <dgm:t>
        <a:bodyPr/>
        <a:lstStyle/>
        <a:p>
          <a:endParaRPr lang="tr-TR"/>
        </a:p>
      </dgm:t>
    </dgm:pt>
    <dgm:pt modelId="{D9F5DC30-DBBD-43DE-9BA9-BE1C8D079935}" type="pres">
      <dgm:prSet presAssocID="{0EC6A477-20AE-4B27-A757-FA64813EC5D6}" presName="hierChild6" presStyleCnt="0"/>
      <dgm:spPr/>
    </dgm:pt>
    <dgm:pt modelId="{07D7FED3-BE30-420B-9045-CDBC800CEDA4}" type="pres">
      <dgm:prSet presAssocID="{0EC6A477-20AE-4B27-A757-FA64813EC5D6}" presName="hierChild7" presStyleCnt="0"/>
      <dgm:spPr/>
    </dgm:pt>
    <dgm:pt modelId="{E8A8CB91-57ED-4E75-B2DA-20AE27961C18}" type="pres">
      <dgm:prSet presAssocID="{84603A42-BC6E-4E43-9A0C-37BE76C9BDE9}" presName="Name111" presStyleLbl="parChTrans1D3" presStyleIdx="3" presStyleCnt="11"/>
      <dgm:spPr/>
      <dgm:t>
        <a:bodyPr/>
        <a:lstStyle/>
        <a:p>
          <a:endParaRPr lang="tr-TR"/>
        </a:p>
      </dgm:t>
    </dgm:pt>
    <dgm:pt modelId="{E3E28916-0335-44D7-B208-66713808F42F}" type="pres">
      <dgm:prSet presAssocID="{B3CCE33E-4A49-49D5-9A71-AAF61DDD5B3C}" presName="hierRoot3" presStyleCnt="0">
        <dgm:presLayoutVars>
          <dgm:hierBranch val="init"/>
        </dgm:presLayoutVars>
      </dgm:prSet>
      <dgm:spPr/>
    </dgm:pt>
    <dgm:pt modelId="{F6FD33CC-39D4-4068-BF6F-48C05C97877F}" type="pres">
      <dgm:prSet presAssocID="{B3CCE33E-4A49-49D5-9A71-AAF61DDD5B3C}" presName="rootComposite3" presStyleCnt="0"/>
      <dgm:spPr/>
    </dgm:pt>
    <dgm:pt modelId="{33052207-F8AD-4155-A45C-3C5CB1A5270A}" type="pres">
      <dgm:prSet presAssocID="{B3CCE33E-4A49-49D5-9A71-AAF61DDD5B3C}" presName="rootText3" presStyleLbl="asst1" presStyleIdx="4" presStyleCnt="12" custScaleX="179455" custScaleY="123582" custLinFactX="100000" custLinFactY="-69877" custLinFactNeighborX="165235" custLinFactNeighborY="-100000">
        <dgm:presLayoutVars>
          <dgm:chPref val="3"/>
        </dgm:presLayoutVars>
      </dgm:prSet>
      <dgm:spPr/>
      <dgm:t>
        <a:bodyPr/>
        <a:lstStyle/>
        <a:p>
          <a:endParaRPr lang="tr-TR"/>
        </a:p>
      </dgm:t>
    </dgm:pt>
    <dgm:pt modelId="{D5476B0C-2399-46FF-B6EE-BBFB0785BEB0}" type="pres">
      <dgm:prSet presAssocID="{B3CCE33E-4A49-49D5-9A71-AAF61DDD5B3C}" presName="rootConnector3" presStyleLbl="asst1" presStyleIdx="4" presStyleCnt="12"/>
      <dgm:spPr/>
      <dgm:t>
        <a:bodyPr/>
        <a:lstStyle/>
        <a:p>
          <a:endParaRPr lang="tr-TR"/>
        </a:p>
      </dgm:t>
    </dgm:pt>
    <dgm:pt modelId="{34E276AA-1A0B-4261-AE41-19AB9125BB6C}" type="pres">
      <dgm:prSet presAssocID="{B3CCE33E-4A49-49D5-9A71-AAF61DDD5B3C}" presName="hierChild6" presStyleCnt="0"/>
      <dgm:spPr/>
    </dgm:pt>
    <dgm:pt modelId="{560AD1D2-A318-4824-9077-39637631DC1F}" type="pres">
      <dgm:prSet presAssocID="{B3CCE33E-4A49-49D5-9A71-AAF61DDD5B3C}" presName="hierChild7" presStyleCnt="0"/>
      <dgm:spPr/>
    </dgm:pt>
    <dgm:pt modelId="{9E6FA502-7897-428D-AF68-965497BF53EF}" type="pres">
      <dgm:prSet presAssocID="{C21A888D-D01F-4AFC-932E-728BFDECDFD9}" presName="Name111" presStyleLbl="parChTrans1D3" presStyleIdx="4" presStyleCnt="11"/>
      <dgm:spPr/>
      <dgm:t>
        <a:bodyPr/>
        <a:lstStyle/>
        <a:p>
          <a:endParaRPr lang="tr-TR"/>
        </a:p>
      </dgm:t>
    </dgm:pt>
    <dgm:pt modelId="{6B73ADA1-BF5F-4155-8D30-95C6C2951673}" type="pres">
      <dgm:prSet presAssocID="{FB967CA5-7FF8-4A0F-87E4-090130DBF98A}" presName="hierRoot3" presStyleCnt="0">
        <dgm:presLayoutVars>
          <dgm:hierBranch val="init"/>
        </dgm:presLayoutVars>
      </dgm:prSet>
      <dgm:spPr/>
    </dgm:pt>
    <dgm:pt modelId="{1755BC0E-C2C9-4C41-9141-9052E709E719}" type="pres">
      <dgm:prSet presAssocID="{FB967CA5-7FF8-4A0F-87E4-090130DBF98A}" presName="rootComposite3" presStyleCnt="0"/>
      <dgm:spPr/>
    </dgm:pt>
    <dgm:pt modelId="{4A1DFD76-5A69-4687-91CF-CBB3879E45D7}" type="pres">
      <dgm:prSet presAssocID="{FB967CA5-7FF8-4A0F-87E4-090130DBF98A}" presName="rootText3" presStyleLbl="asst1" presStyleIdx="5" presStyleCnt="12" custScaleX="179455" custLinFactY="-56818" custLinFactNeighborX="-1102" custLinFactNeighborY="-100000">
        <dgm:presLayoutVars>
          <dgm:chPref val="3"/>
        </dgm:presLayoutVars>
      </dgm:prSet>
      <dgm:spPr/>
      <dgm:t>
        <a:bodyPr/>
        <a:lstStyle/>
        <a:p>
          <a:endParaRPr lang="tr-TR"/>
        </a:p>
      </dgm:t>
    </dgm:pt>
    <dgm:pt modelId="{26063D53-6AC8-46CD-BF13-07219A880948}" type="pres">
      <dgm:prSet presAssocID="{FB967CA5-7FF8-4A0F-87E4-090130DBF98A}" presName="rootConnector3" presStyleLbl="asst1" presStyleIdx="5" presStyleCnt="12"/>
      <dgm:spPr/>
      <dgm:t>
        <a:bodyPr/>
        <a:lstStyle/>
        <a:p>
          <a:endParaRPr lang="tr-TR"/>
        </a:p>
      </dgm:t>
    </dgm:pt>
    <dgm:pt modelId="{A3686127-5659-461F-B7F1-8C061010C102}" type="pres">
      <dgm:prSet presAssocID="{FB967CA5-7FF8-4A0F-87E4-090130DBF98A}" presName="hierChild6" presStyleCnt="0"/>
      <dgm:spPr/>
    </dgm:pt>
    <dgm:pt modelId="{6A10ED54-61B2-4568-AF85-C9580873B278}" type="pres">
      <dgm:prSet presAssocID="{FB967CA5-7FF8-4A0F-87E4-090130DBF98A}" presName="hierChild7" presStyleCnt="0"/>
      <dgm:spPr/>
    </dgm:pt>
    <dgm:pt modelId="{BF23FFDF-3247-4647-9697-6C69A56669BF}" type="pres">
      <dgm:prSet presAssocID="{34E38FF4-7F4B-4BA8-979F-B7846D8A3C6D}" presName="Name111" presStyleLbl="parChTrans1D3" presStyleIdx="5" presStyleCnt="11"/>
      <dgm:spPr/>
      <dgm:t>
        <a:bodyPr/>
        <a:lstStyle/>
        <a:p>
          <a:endParaRPr lang="tr-TR"/>
        </a:p>
      </dgm:t>
    </dgm:pt>
    <dgm:pt modelId="{82AEA360-9A8F-4424-B027-FAE4995437A7}" type="pres">
      <dgm:prSet presAssocID="{F11D7FB4-F282-4554-8D3F-D8E8203B6954}" presName="hierRoot3" presStyleCnt="0">
        <dgm:presLayoutVars>
          <dgm:hierBranch val="init"/>
        </dgm:presLayoutVars>
      </dgm:prSet>
      <dgm:spPr/>
    </dgm:pt>
    <dgm:pt modelId="{9B3640BD-23A1-4109-89F6-4A2E97DD9E55}" type="pres">
      <dgm:prSet presAssocID="{F11D7FB4-F282-4554-8D3F-D8E8203B6954}" presName="rootComposite3" presStyleCnt="0"/>
      <dgm:spPr/>
    </dgm:pt>
    <dgm:pt modelId="{6F33A8A7-9E6D-4C58-84AC-17616F5E9857}" type="pres">
      <dgm:prSet presAssocID="{F11D7FB4-F282-4554-8D3F-D8E8203B6954}" presName="rootText3" presStyleLbl="asst1" presStyleIdx="6" presStyleCnt="12" custScaleX="179455" custLinFactX="26" custLinFactY="-56818" custLinFactNeighborX="100000" custLinFactNeighborY="-100000">
        <dgm:presLayoutVars>
          <dgm:chPref val="3"/>
        </dgm:presLayoutVars>
      </dgm:prSet>
      <dgm:spPr/>
      <dgm:t>
        <a:bodyPr/>
        <a:lstStyle/>
        <a:p>
          <a:endParaRPr lang="tr-TR"/>
        </a:p>
      </dgm:t>
    </dgm:pt>
    <dgm:pt modelId="{D58E96C0-8FFB-4767-AD5D-56EAF278DDA2}" type="pres">
      <dgm:prSet presAssocID="{F11D7FB4-F282-4554-8D3F-D8E8203B6954}" presName="rootConnector3" presStyleLbl="asst1" presStyleIdx="6" presStyleCnt="12"/>
      <dgm:spPr/>
      <dgm:t>
        <a:bodyPr/>
        <a:lstStyle/>
        <a:p>
          <a:endParaRPr lang="tr-TR"/>
        </a:p>
      </dgm:t>
    </dgm:pt>
    <dgm:pt modelId="{C592C999-848D-446D-AC17-8F80BC95678A}" type="pres">
      <dgm:prSet presAssocID="{F11D7FB4-F282-4554-8D3F-D8E8203B6954}" presName="hierChild6" presStyleCnt="0"/>
      <dgm:spPr/>
    </dgm:pt>
    <dgm:pt modelId="{9BC4F79B-3345-4B1F-8987-953EC19F0E52}" type="pres">
      <dgm:prSet presAssocID="{F11D7FB4-F282-4554-8D3F-D8E8203B6954}" presName="hierChild7" presStyleCnt="0"/>
      <dgm:spPr/>
    </dgm:pt>
    <dgm:pt modelId="{83E03F74-89EF-4CCD-A98D-E636C0777D6E}" type="pres">
      <dgm:prSet presAssocID="{67FE96DF-ED0E-4308-BDD3-5C6F7BAE60DD}" presName="Name111" presStyleLbl="parChTrans1D3" presStyleIdx="6" presStyleCnt="11"/>
      <dgm:spPr/>
      <dgm:t>
        <a:bodyPr/>
        <a:lstStyle/>
        <a:p>
          <a:endParaRPr lang="tr-TR"/>
        </a:p>
      </dgm:t>
    </dgm:pt>
    <dgm:pt modelId="{EFD846CF-DB8F-48EE-B9AB-EE1C3400BB52}" type="pres">
      <dgm:prSet presAssocID="{DA8FFFE0-3434-455B-BDAD-544CAECDA00B}" presName="hierRoot3" presStyleCnt="0">
        <dgm:presLayoutVars>
          <dgm:hierBranch val="init"/>
        </dgm:presLayoutVars>
      </dgm:prSet>
      <dgm:spPr/>
    </dgm:pt>
    <dgm:pt modelId="{C8B3A9FB-3F62-4215-BE4F-087990056A36}" type="pres">
      <dgm:prSet presAssocID="{DA8FFFE0-3434-455B-BDAD-544CAECDA00B}" presName="rootComposite3" presStyleCnt="0"/>
      <dgm:spPr/>
    </dgm:pt>
    <dgm:pt modelId="{36B96C0F-BF5D-471A-AA7C-490401F7AA75}" type="pres">
      <dgm:prSet presAssocID="{DA8FFFE0-3434-455B-BDAD-544CAECDA00B}" presName="rootText3" presStyleLbl="asst1" presStyleIdx="7" presStyleCnt="12" custScaleX="179455" custLinFactY="-61407" custLinFactNeighborX="-2714" custLinFactNeighborY="-100000">
        <dgm:presLayoutVars>
          <dgm:chPref val="3"/>
        </dgm:presLayoutVars>
      </dgm:prSet>
      <dgm:spPr/>
      <dgm:t>
        <a:bodyPr/>
        <a:lstStyle/>
        <a:p>
          <a:endParaRPr lang="tr-TR"/>
        </a:p>
      </dgm:t>
    </dgm:pt>
    <dgm:pt modelId="{EA7905F2-6427-4BC5-883A-DB7AC3F39161}" type="pres">
      <dgm:prSet presAssocID="{DA8FFFE0-3434-455B-BDAD-544CAECDA00B}" presName="rootConnector3" presStyleLbl="asst1" presStyleIdx="7" presStyleCnt="12"/>
      <dgm:spPr/>
      <dgm:t>
        <a:bodyPr/>
        <a:lstStyle/>
        <a:p>
          <a:endParaRPr lang="tr-TR"/>
        </a:p>
      </dgm:t>
    </dgm:pt>
    <dgm:pt modelId="{9606FC50-72E4-4AF7-B460-5DC902A9BD57}" type="pres">
      <dgm:prSet presAssocID="{DA8FFFE0-3434-455B-BDAD-544CAECDA00B}" presName="hierChild6" presStyleCnt="0"/>
      <dgm:spPr/>
    </dgm:pt>
    <dgm:pt modelId="{D32F4A55-6296-4FEC-8AE3-F162824098FD}" type="pres">
      <dgm:prSet presAssocID="{DA8FFFE0-3434-455B-BDAD-544CAECDA00B}" presName="hierChild7" presStyleCnt="0"/>
      <dgm:spPr/>
    </dgm:pt>
    <dgm:pt modelId="{A9EF4593-9511-4D61-BB63-037E8B55438E}" type="pres">
      <dgm:prSet presAssocID="{FA0B59D2-F0BB-41A4-BF7B-5FF09F203287}" presName="Name111" presStyleLbl="parChTrans1D3" presStyleIdx="7" presStyleCnt="11"/>
      <dgm:spPr/>
      <dgm:t>
        <a:bodyPr/>
        <a:lstStyle/>
        <a:p>
          <a:endParaRPr lang="tr-TR"/>
        </a:p>
      </dgm:t>
    </dgm:pt>
    <dgm:pt modelId="{621B8D6A-7F75-458B-AE15-A486C750AD18}" type="pres">
      <dgm:prSet presAssocID="{FF6D6430-8B99-455D-9B47-BCE5B8160175}" presName="hierRoot3" presStyleCnt="0">
        <dgm:presLayoutVars>
          <dgm:hierBranch val="init"/>
        </dgm:presLayoutVars>
      </dgm:prSet>
      <dgm:spPr/>
    </dgm:pt>
    <dgm:pt modelId="{7832F978-8DE7-43F6-B367-69E301716FF3}" type="pres">
      <dgm:prSet presAssocID="{FF6D6430-8B99-455D-9B47-BCE5B8160175}" presName="rootComposite3" presStyleCnt="0"/>
      <dgm:spPr/>
    </dgm:pt>
    <dgm:pt modelId="{445CA8BD-BD94-4C65-97A2-B5FD5C5B4AA4}" type="pres">
      <dgm:prSet presAssocID="{FF6D6430-8B99-455D-9B47-BCE5B8160175}" presName="rootText3" presStyleLbl="asst1" presStyleIdx="8" presStyleCnt="12" custScaleX="179455" custLinFactX="877" custLinFactY="-61407" custLinFactNeighborX="100000" custLinFactNeighborY="-100000">
        <dgm:presLayoutVars>
          <dgm:chPref val="3"/>
        </dgm:presLayoutVars>
      </dgm:prSet>
      <dgm:spPr/>
      <dgm:t>
        <a:bodyPr/>
        <a:lstStyle/>
        <a:p>
          <a:endParaRPr lang="tr-TR"/>
        </a:p>
      </dgm:t>
    </dgm:pt>
    <dgm:pt modelId="{10220302-C30B-49C4-A354-4B75D6E06809}" type="pres">
      <dgm:prSet presAssocID="{FF6D6430-8B99-455D-9B47-BCE5B8160175}" presName="rootConnector3" presStyleLbl="asst1" presStyleIdx="8" presStyleCnt="12"/>
      <dgm:spPr/>
      <dgm:t>
        <a:bodyPr/>
        <a:lstStyle/>
        <a:p>
          <a:endParaRPr lang="tr-TR"/>
        </a:p>
      </dgm:t>
    </dgm:pt>
    <dgm:pt modelId="{1EC7BFD8-A8AC-46AB-9D7B-A3D79B4A087A}" type="pres">
      <dgm:prSet presAssocID="{FF6D6430-8B99-455D-9B47-BCE5B8160175}" presName="hierChild6" presStyleCnt="0"/>
      <dgm:spPr/>
    </dgm:pt>
    <dgm:pt modelId="{439ABED2-7BC1-404B-9CA2-7F54AFC49BD1}" type="pres">
      <dgm:prSet presAssocID="{FF6D6430-8B99-455D-9B47-BCE5B8160175}" presName="hierChild7" presStyleCnt="0"/>
      <dgm:spPr/>
    </dgm:pt>
    <dgm:pt modelId="{6D19CC64-E2B5-4066-A02F-77C9C18130C9}" type="pres">
      <dgm:prSet presAssocID="{549598B2-96AF-4450-B63A-FEC0BA30A1B4}" presName="Name111" presStyleLbl="parChTrans1D3" presStyleIdx="8" presStyleCnt="11"/>
      <dgm:spPr/>
      <dgm:t>
        <a:bodyPr/>
        <a:lstStyle/>
        <a:p>
          <a:endParaRPr lang="tr-TR"/>
        </a:p>
      </dgm:t>
    </dgm:pt>
    <dgm:pt modelId="{0DDA6BF2-9730-4CEB-80A5-AB00E982FDC9}" type="pres">
      <dgm:prSet presAssocID="{745D54A8-7DE6-4265-98DA-1F1C77095B42}" presName="hierRoot3" presStyleCnt="0">
        <dgm:presLayoutVars>
          <dgm:hierBranch val="init"/>
        </dgm:presLayoutVars>
      </dgm:prSet>
      <dgm:spPr/>
    </dgm:pt>
    <dgm:pt modelId="{A62E1FCD-6BF9-4356-9F83-E1D1753CE6CE}" type="pres">
      <dgm:prSet presAssocID="{745D54A8-7DE6-4265-98DA-1F1C77095B42}" presName="rootComposite3" presStyleCnt="0"/>
      <dgm:spPr/>
    </dgm:pt>
    <dgm:pt modelId="{88B43C4B-736E-469A-8680-EC7302D79CDF}" type="pres">
      <dgm:prSet presAssocID="{745D54A8-7DE6-4265-98DA-1F1C77095B42}" presName="rootText3" presStyleLbl="asst1" presStyleIdx="9" presStyleCnt="12" custScaleX="179455" custLinFactY="-65630" custLinFactNeighborX="-3619" custLinFactNeighborY="-100000">
        <dgm:presLayoutVars>
          <dgm:chPref val="3"/>
        </dgm:presLayoutVars>
      </dgm:prSet>
      <dgm:spPr/>
      <dgm:t>
        <a:bodyPr/>
        <a:lstStyle/>
        <a:p>
          <a:endParaRPr lang="tr-TR"/>
        </a:p>
      </dgm:t>
    </dgm:pt>
    <dgm:pt modelId="{66239FA5-351B-4542-A60F-998E51BC9221}" type="pres">
      <dgm:prSet presAssocID="{745D54A8-7DE6-4265-98DA-1F1C77095B42}" presName="rootConnector3" presStyleLbl="asst1" presStyleIdx="9" presStyleCnt="12"/>
      <dgm:spPr/>
      <dgm:t>
        <a:bodyPr/>
        <a:lstStyle/>
        <a:p>
          <a:endParaRPr lang="tr-TR"/>
        </a:p>
      </dgm:t>
    </dgm:pt>
    <dgm:pt modelId="{DF92EA9C-FB07-477D-B472-C544E56ADC38}" type="pres">
      <dgm:prSet presAssocID="{745D54A8-7DE6-4265-98DA-1F1C77095B42}" presName="hierChild6" presStyleCnt="0"/>
      <dgm:spPr/>
    </dgm:pt>
    <dgm:pt modelId="{82FEA76D-4B87-4928-82BC-F9DE8D7DF75C}" type="pres">
      <dgm:prSet presAssocID="{745D54A8-7DE6-4265-98DA-1F1C77095B42}" presName="hierChild7" presStyleCnt="0"/>
      <dgm:spPr/>
    </dgm:pt>
    <dgm:pt modelId="{18AF289A-5F1D-4045-8268-71ACD6B62E88}" type="pres">
      <dgm:prSet presAssocID="{68EE5A0D-A6BB-4BE1-94B9-FAA1ECF150B9}" presName="Name111" presStyleLbl="parChTrans1D3" presStyleIdx="9" presStyleCnt="11"/>
      <dgm:spPr/>
      <dgm:t>
        <a:bodyPr/>
        <a:lstStyle/>
        <a:p>
          <a:endParaRPr lang="tr-TR"/>
        </a:p>
      </dgm:t>
    </dgm:pt>
    <dgm:pt modelId="{2E6783A4-558C-441A-8DC2-8D7BD691F15D}" type="pres">
      <dgm:prSet presAssocID="{5D172024-E11D-41E0-9079-154FE0EE46FA}" presName="hierRoot3" presStyleCnt="0">
        <dgm:presLayoutVars>
          <dgm:hierBranch val="init"/>
        </dgm:presLayoutVars>
      </dgm:prSet>
      <dgm:spPr/>
    </dgm:pt>
    <dgm:pt modelId="{2E7851BE-596B-45DA-B441-F967CD9D851E}" type="pres">
      <dgm:prSet presAssocID="{5D172024-E11D-41E0-9079-154FE0EE46FA}" presName="rootComposite3" presStyleCnt="0"/>
      <dgm:spPr/>
    </dgm:pt>
    <dgm:pt modelId="{DAD46680-65E2-476B-8FCC-72D208FACCE8}" type="pres">
      <dgm:prSet presAssocID="{5D172024-E11D-41E0-9079-154FE0EE46FA}" presName="rootText3" presStyleLbl="asst1" presStyleIdx="10" presStyleCnt="12" custScaleX="179455" custLinFactX="3446" custLinFactY="-65630" custLinFactNeighborX="100000" custLinFactNeighborY="-100000">
        <dgm:presLayoutVars>
          <dgm:chPref val="3"/>
        </dgm:presLayoutVars>
      </dgm:prSet>
      <dgm:spPr/>
      <dgm:t>
        <a:bodyPr/>
        <a:lstStyle/>
        <a:p>
          <a:endParaRPr lang="tr-TR"/>
        </a:p>
      </dgm:t>
    </dgm:pt>
    <dgm:pt modelId="{1DB5779C-A08E-4042-BEF3-D711EAB7EA89}" type="pres">
      <dgm:prSet presAssocID="{5D172024-E11D-41E0-9079-154FE0EE46FA}" presName="rootConnector3" presStyleLbl="asst1" presStyleIdx="10" presStyleCnt="12"/>
      <dgm:spPr/>
      <dgm:t>
        <a:bodyPr/>
        <a:lstStyle/>
        <a:p>
          <a:endParaRPr lang="tr-TR"/>
        </a:p>
      </dgm:t>
    </dgm:pt>
    <dgm:pt modelId="{72A44D78-CA3F-46C0-AB38-F9CEBAD9BAB8}" type="pres">
      <dgm:prSet presAssocID="{5D172024-E11D-41E0-9079-154FE0EE46FA}" presName="hierChild6" presStyleCnt="0"/>
      <dgm:spPr/>
    </dgm:pt>
    <dgm:pt modelId="{419987E7-5E84-415B-A949-13C4D59AC192}" type="pres">
      <dgm:prSet presAssocID="{5D172024-E11D-41E0-9079-154FE0EE46FA}" presName="hierChild7" presStyleCnt="0"/>
      <dgm:spPr/>
    </dgm:pt>
    <dgm:pt modelId="{72E3F234-5CBF-417B-92B9-FFF31C19148F}" type="pres">
      <dgm:prSet presAssocID="{C806D928-8A69-4FEA-9BC2-542610E85E7A}" presName="Name111" presStyleLbl="parChTrans1D3" presStyleIdx="10" presStyleCnt="11"/>
      <dgm:spPr/>
      <dgm:t>
        <a:bodyPr/>
        <a:lstStyle/>
        <a:p>
          <a:endParaRPr lang="tr-TR"/>
        </a:p>
      </dgm:t>
    </dgm:pt>
    <dgm:pt modelId="{0D2B1CE8-D958-4738-8480-B297BA9794A1}" type="pres">
      <dgm:prSet presAssocID="{5C803F51-DA82-42B4-889E-A42F22C1F455}" presName="hierRoot3" presStyleCnt="0">
        <dgm:presLayoutVars>
          <dgm:hierBranch val="init"/>
        </dgm:presLayoutVars>
      </dgm:prSet>
      <dgm:spPr/>
    </dgm:pt>
    <dgm:pt modelId="{13AA273C-6E06-4831-B091-63D7CC9211A8}" type="pres">
      <dgm:prSet presAssocID="{5C803F51-DA82-42B4-889E-A42F22C1F455}" presName="rootComposite3" presStyleCnt="0"/>
      <dgm:spPr/>
    </dgm:pt>
    <dgm:pt modelId="{980B3869-9769-4168-9F15-2728621E08FE}" type="pres">
      <dgm:prSet presAssocID="{5C803F51-DA82-42B4-889E-A42F22C1F455}" presName="rootText3" presStyleLbl="asst1" presStyleIdx="11" presStyleCnt="12" custScaleX="179455" custLinFactY="-65236" custLinFactNeighborX="-2849" custLinFactNeighborY="-100000">
        <dgm:presLayoutVars>
          <dgm:chPref val="3"/>
        </dgm:presLayoutVars>
      </dgm:prSet>
      <dgm:spPr/>
      <dgm:t>
        <a:bodyPr/>
        <a:lstStyle/>
        <a:p>
          <a:endParaRPr lang="tr-TR"/>
        </a:p>
      </dgm:t>
    </dgm:pt>
    <dgm:pt modelId="{25DA96F6-D180-49E1-B164-76A4C613E812}" type="pres">
      <dgm:prSet presAssocID="{5C803F51-DA82-42B4-889E-A42F22C1F455}" presName="rootConnector3" presStyleLbl="asst1" presStyleIdx="11" presStyleCnt="12"/>
      <dgm:spPr/>
      <dgm:t>
        <a:bodyPr/>
        <a:lstStyle/>
        <a:p>
          <a:endParaRPr lang="tr-TR"/>
        </a:p>
      </dgm:t>
    </dgm:pt>
    <dgm:pt modelId="{68B70206-CDE1-4C21-853A-D6C098AF39B5}" type="pres">
      <dgm:prSet presAssocID="{5C803F51-DA82-42B4-889E-A42F22C1F455}" presName="hierChild6" presStyleCnt="0"/>
      <dgm:spPr/>
    </dgm:pt>
    <dgm:pt modelId="{007BB941-0CDE-4216-8BCE-370D6B29BF4D}" type="pres">
      <dgm:prSet presAssocID="{5C803F51-DA82-42B4-889E-A42F22C1F455}" presName="hierChild7" presStyleCnt="0"/>
      <dgm:spPr/>
    </dgm:pt>
  </dgm:ptLst>
  <dgm:cxnLst>
    <dgm:cxn modelId="{BF1B3E89-170D-47B2-A339-D9461D1B4F59}" srcId="{0CCF3DB8-FF59-4A77-8205-610DA26C3F81}" destId="{115AB94E-1371-4835-8843-1D575A9D12C5}" srcOrd="0" destOrd="0" parTransId="{13CE8AFC-2D8F-4C58-B19D-4DE35B2FBC57}" sibTransId="{30A26478-AF79-44DB-8372-0B0BCB7CB0FB}"/>
    <dgm:cxn modelId="{8564ACAA-56E2-4D96-A642-2CCD2017F212}" type="presOf" srcId="{FF6D6430-8B99-455D-9B47-BCE5B8160175}" destId="{445CA8BD-BD94-4C65-97A2-B5FD5C5B4AA4}" srcOrd="0" destOrd="0" presId="urn:microsoft.com/office/officeart/2005/8/layout/orgChart1"/>
    <dgm:cxn modelId="{37D9B3B4-D943-4261-9A37-B81D414BFE43}" type="presOf" srcId="{67FE96DF-ED0E-4308-BDD3-5C6F7BAE60DD}" destId="{83E03F74-89EF-4CCD-A98D-E636C0777D6E}" srcOrd="0" destOrd="0" presId="urn:microsoft.com/office/officeart/2005/8/layout/orgChart1"/>
    <dgm:cxn modelId="{503CA071-C979-4145-BF6A-1A2E30D87F38}" type="presOf" srcId="{630BA15A-4AE0-491D-872F-8E83421F3F5B}" destId="{6EC4C8F8-7B0D-4835-B976-BF263BC012B5}" srcOrd="1" destOrd="0" presId="urn:microsoft.com/office/officeart/2005/8/layout/orgChart1"/>
    <dgm:cxn modelId="{4EBF5CA4-79F5-42D9-9767-D22F6E747099}" type="presOf" srcId="{34E38FF4-7F4B-4BA8-979F-B7846D8A3C6D}" destId="{BF23FFDF-3247-4647-9697-6C69A56669BF}" srcOrd="0" destOrd="0" presId="urn:microsoft.com/office/officeart/2005/8/layout/orgChart1"/>
    <dgm:cxn modelId="{BB1F468B-6EF6-41A1-A0EF-27FE854D527B}" srcId="{0CCF3DB8-FF59-4A77-8205-610DA26C3F81}" destId="{B3CCE33E-4A49-49D5-9A71-AAF61DDD5B3C}" srcOrd="3" destOrd="0" parTransId="{84603A42-BC6E-4E43-9A0C-37BE76C9BDE9}" sibTransId="{5E6F1EE9-51E3-4A51-AF11-01B916E86FDF}"/>
    <dgm:cxn modelId="{1BC074CE-4B21-4E59-966D-FBA7AF090211}" type="presOf" srcId="{0EC6A477-20AE-4B27-A757-FA64813EC5D6}" destId="{29A21C6C-0441-4032-943A-221CF2DFABCA}" srcOrd="1" destOrd="0" presId="urn:microsoft.com/office/officeart/2005/8/layout/orgChart1"/>
    <dgm:cxn modelId="{56D84600-B22E-482F-B1CD-25C3ED734693}" type="presOf" srcId="{42E3E1B0-553D-432F-A61B-D20DE20DE345}" destId="{712C52EF-0C2B-490F-B673-2FBFD83CFC8A}" srcOrd="0" destOrd="0" presId="urn:microsoft.com/office/officeart/2005/8/layout/orgChart1"/>
    <dgm:cxn modelId="{37C9108B-AD45-46DA-BAAC-F2ADC0327FC7}" type="presOf" srcId="{B3CCE33E-4A49-49D5-9A71-AAF61DDD5B3C}" destId="{33052207-F8AD-4155-A45C-3C5CB1A5270A}" srcOrd="0" destOrd="0" presId="urn:microsoft.com/office/officeart/2005/8/layout/orgChart1"/>
    <dgm:cxn modelId="{11A18A48-A8DC-49B7-9F5F-0215D6F8AFF5}" type="presOf" srcId="{5C803F51-DA82-42B4-889E-A42F22C1F455}" destId="{980B3869-9769-4168-9F15-2728621E08FE}" srcOrd="0" destOrd="0" presId="urn:microsoft.com/office/officeart/2005/8/layout/orgChart1"/>
    <dgm:cxn modelId="{B5450479-8996-42BB-BB49-BA194BFB4CD5}" srcId="{0CCF3DB8-FF59-4A77-8205-610DA26C3F81}" destId="{DA8FFFE0-3434-455B-BDAD-544CAECDA00B}" srcOrd="6" destOrd="0" parTransId="{67FE96DF-ED0E-4308-BDD3-5C6F7BAE60DD}" sibTransId="{3EFB781B-029C-4AD5-9759-23846AE5145C}"/>
    <dgm:cxn modelId="{38502AAC-ABD2-4B0C-9E3B-5471EF271A15}" type="presOf" srcId="{C806D928-8A69-4FEA-9BC2-542610E85E7A}" destId="{72E3F234-5CBF-417B-92B9-FFF31C19148F}" srcOrd="0" destOrd="0" presId="urn:microsoft.com/office/officeart/2005/8/layout/orgChart1"/>
    <dgm:cxn modelId="{6EB1768C-B065-4B1F-B3CD-85E7000EA50B}" type="presOf" srcId="{0CCF3DB8-FF59-4A77-8205-610DA26C3F81}" destId="{AA18FD35-B474-41B4-BF13-6A51579FBB51}" srcOrd="0" destOrd="0" presId="urn:microsoft.com/office/officeart/2005/8/layout/orgChart1"/>
    <dgm:cxn modelId="{53A51803-9124-43E5-9FBD-7D597D222910}" type="presOf" srcId="{5D172024-E11D-41E0-9079-154FE0EE46FA}" destId="{1DB5779C-A08E-4042-BEF3-D711EAB7EA89}" srcOrd="1" destOrd="0" presId="urn:microsoft.com/office/officeart/2005/8/layout/orgChart1"/>
    <dgm:cxn modelId="{CBD9C6DC-4D46-4A45-9612-5AA79289CD34}" srcId="{0CCF3DB8-FF59-4A77-8205-610DA26C3F81}" destId="{42E3E1B0-553D-432F-A61B-D20DE20DE345}" srcOrd="1" destOrd="0" parTransId="{82423789-2BB3-4388-9ECD-16298851F15F}" sibTransId="{EE31D6A5-E914-48EB-BBD9-F2F1F9F61824}"/>
    <dgm:cxn modelId="{CF500EFD-928D-4C43-8950-03B8B7DADE0A}" type="presOf" srcId="{84603A42-BC6E-4E43-9A0C-37BE76C9BDE9}" destId="{E8A8CB91-57ED-4E75-B2DA-20AE27961C18}" srcOrd="0" destOrd="0" presId="urn:microsoft.com/office/officeart/2005/8/layout/orgChart1"/>
    <dgm:cxn modelId="{7EA25B70-8CBA-4ABB-B0FC-9EF02A45C335}" type="presOf" srcId="{DF8DB875-54EE-4F43-AC43-5407F02FCA71}" destId="{4CF2F885-5B93-486C-B97F-076A0AEE418C}" srcOrd="0" destOrd="0" presId="urn:microsoft.com/office/officeart/2005/8/layout/orgChart1"/>
    <dgm:cxn modelId="{B78F2BAC-2B90-4FCA-A191-E4541896475E}" type="presOf" srcId="{5C803F51-DA82-42B4-889E-A42F22C1F455}" destId="{25DA96F6-D180-49E1-B164-76A4C613E812}" srcOrd="1" destOrd="0" presId="urn:microsoft.com/office/officeart/2005/8/layout/orgChart1"/>
    <dgm:cxn modelId="{67AFC32A-0A63-4D30-AF06-2C54AE26D740}" type="presOf" srcId="{A55DE7A3-ECF7-4857-B69C-2F15353B57C2}" destId="{35696822-B701-49F6-9CAD-C01826C20433}" srcOrd="0" destOrd="0" presId="urn:microsoft.com/office/officeart/2005/8/layout/orgChart1"/>
    <dgm:cxn modelId="{28A34987-DB06-450E-BB0B-EB632E10D68A}" type="presOf" srcId="{DA8FFFE0-3434-455B-BDAD-544CAECDA00B}" destId="{EA7905F2-6427-4BC5-883A-DB7AC3F39161}" srcOrd="1" destOrd="0" presId="urn:microsoft.com/office/officeart/2005/8/layout/orgChart1"/>
    <dgm:cxn modelId="{5AC24570-CDD6-42A1-88E1-F902E7C7C426}" type="presOf" srcId="{115AB94E-1371-4835-8843-1D575A9D12C5}" destId="{6AA66280-5E01-492B-B889-6A7196B9937B}" srcOrd="0" destOrd="0" presId="urn:microsoft.com/office/officeart/2005/8/layout/orgChart1"/>
    <dgm:cxn modelId="{C51ABCD7-0435-4D1A-B6A3-A6EF2B963D49}" type="presOf" srcId="{B3CCE33E-4A49-49D5-9A71-AAF61DDD5B3C}" destId="{D5476B0C-2399-46FF-B6EE-BBFB0785BEB0}" srcOrd="1" destOrd="0" presId="urn:microsoft.com/office/officeart/2005/8/layout/orgChart1"/>
    <dgm:cxn modelId="{2A9628C1-7E98-40E8-9315-96334830D152}" type="presOf" srcId="{42E3E1B0-553D-432F-A61B-D20DE20DE345}" destId="{34FAFD48-D8FD-4CE0-AB58-EC429679346C}" srcOrd="1" destOrd="0" presId="urn:microsoft.com/office/officeart/2005/8/layout/orgChart1"/>
    <dgm:cxn modelId="{2637D0C1-8424-4A21-B8DD-7218CA48046B}" srcId="{DF8DB875-54EE-4F43-AC43-5407F02FCA71}" destId="{630BA15A-4AE0-491D-872F-8E83421F3F5B}" srcOrd="0" destOrd="0" parTransId="{868EF2A4-F517-4429-B32A-D93B1241CA63}" sibTransId="{DC9E4AB1-CF53-4A65-8078-17D75F834697}"/>
    <dgm:cxn modelId="{F2D083AA-3247-4E54-A4C9-2D14B4E5791B}" type="presOf" srcId="{13CE8AFC-2D8F-4C58-B19D-4DE35B2FBC57}" destId="{C27E9795-E087-4C57-897C-30F1920A41F8}" srcOrd="0" destOrd="0" presId="urn:microsoft.com/office/officeart/2005/8/layout/orgChart1"/>
    <dgm:cxn modelId="{7F5040CC-6036-4A34-A4C5-C614741BF1A3}" type="presOf" srcId="{C21A888D-D01F-4AFC-932E-728BFDECDFD9}" destId="{9E6FA502-7897-428D-AF68-965497BF53EF}" srcOrd="0" destOrd="0" presId="urn:microsoft.com/office/officeart/2005/8/layout/orgChart1"/>
    <dgm:cxn modelId="{E98568D6-DFC9-4B04-B8BB-9A46A1D908A9}" srcId="{630BA15A-4AE0-491D-872F-8E83421F3F5B}" destId="{0CCF3DB8-FF59-4A77-8205-610DA26C3F81}" srcOrd="0" destOrd="0" parTransId="{C0DA5E66-7F53-4865-BCF4-47661277B75E}" sibTransId="{C47EE42E-B9DD-460A-B96F-22B62DD5F222}"/>
    <dgm:cxn modelId="{0908B217-C5AE-4088-A570-B19A433AED98}" type="presOf" srcId="{DA8FFFE0-3434-455B-BDAD-544CAECDA00B}" destId="{36B96C0F-BF5D-471A-AA7C-490401F7AA75}" srcOrd="0" destOrd="0" presId="urn:microsoft.com/office/officeart/2005/8/layout/orgChart1"/>
    <dgm:cxn modelId="{4969E24A-7456-4CAE-8E32-C37CB28051AB}" srcId="{0CCF3DB8-FF59-4A77-8205-610DA26C3F81}" destId="{0EC6A477-20AE-4B27-A757-FA64813EC5D6}" srcOrd="2" destOrd="0" parTransId="{A55DE7A3-ECF7-4857-B69C-2F15353B57C2}" sibTransId="{A8EB2201-17A4-4B23-91F3-9A10A288FF88}"/>
    <dgm:cxn modelId="{4156ED27-60C6-4EDC-A640-C16E019A921D}" type="presOf" srcId="{630BA15A-4AE0-491D-872F-8E83421F3F5B}" destId="{2E24999E-B0DE-44FE-A1B8-300943BD290A}" srcOrd="0" destOrd="0" presId="urn:microsoft.com/office/officeart/2005/8/layout/orgChart1"/>
    <dgm:cxn modelId="{CB424676-D1AE-45C0-BBEC-C881D562632C}" type="presOf" srcId="{F11D7FB4-F282-4554-8D3F-D8E8203B6954}" destId="{D58E96C0-8FFB-4767-AD5D-56EAF278DDA2}" srcOrd="1" destOrd="0" presId="urn:microsoft.com/office/officeart/2005/8/layout/orgChart1"/>
    <dgm:cxn modelId="{3FF95435-A9E8-4C22-82CC-F3A4138B1766}" type="presOf" srcId="{745D54A8-7DE6-4265-98DA-1F1C77095B42}" destId="{88B43C4B-736E-469A-8680-EC7302D79CDF}" srcOrd="0" destOrd="0" presId="urn:microsoft.com/office/officeart/2005/8/layout/orgChart1"/>
    <dgm:cxn modelId="{F15ADE92-1D33-4A62-AF49-6F2FDD90BF9B}" type="presOf" srcId="{82423789-2BB3-4388-9ECD-16298851F15F}" destId="{94075A5F-D263-439F-994F-7B21D4E8BBB9}" srcOrd="0" destOrd="0" presId="urn:microsoft.com/office/officeart/2005/8/layout/orgChart1"/>
    <dgm:cxn modelId="{C90DAB12-BE00-4420-B1CD-648E65909B9C}" type="presOf" srcId="{FA0B59D2-F0BB-41A4-BF7B-5FF09F203287}" destId="{A9EF4593-9511-4D61-BB63-037E8B55438E}" srcOrd="0" destOrd="0" presId="urn:microsoft.com/office/officeart/2005/8/layout/orgChart1"/>
    <dgm:cxn modelId="{1165AB83-6C67-4A1D-8995-DB8605208099}" type="presOf" srcId="{5D172024-E11D-41E0-9079-154FE0EE46FA}" destId="{DAD46680-65E2-476B-8FCC-72D208FACCE8}" srcOrd="0" destOrd="0" presId="urn:microsoft.com/office/officeart/2005/8/layout/orgChart1"/>
    <dgm:cxn modelId="{AD135E57-F7D6-475B-8D0B-27FE55E666CB}" srcId="{0CCF3DB8-FF59-4A77-8205-610DA26C3F81}" destId="{FF6D6430-8B99-455D-9B47-BCE5B8160175}" srcOrd="7" destOrd="0" parTransId="{FA0B59D2-F0BB-41A4-BF7B-5FF09F203287}" sibTransId="{E930971D-3212-4768-AF21-B639F4B280B2}"/>
    <dgm:cxn modelId="{5868BC2D-429A-4DC9-9AF5-177E33C962E3}" type="presOf" srcId="{115AB94E-1371-4835-8843-1D575A9D12C5}" destId="{A4CC5AE9-FF3C-4171-9013-658E7A21F709}" srcOrd="1" destOrd="0" presId="urn:microsoft.com/office/officeart/2005/8/layout/orgChart1"/>
    <dgm:cxn modelId="{78A86415-F891-428B-9438-C7230FE0EE00}" type="presOf" srcId="{745D54A8-7DE6-4265-98DA-1F1C77095B42}" destId="{66239FA5-351B-4542-A60F-998E51BC9221}" srcOrd="1" destOrd="0" presId="urn:microsoft.com/office/officeart/2005/8/layout/orgChart1"/>
    <dgm:cxn modelId="{9A3B527C-AEC0-4342-A411-4DE8FF5E132B}" type="presOf" srcId="{0EC6A477-20AE-4B27-A757-FA64813EC5D6}" destId="{2E173ECF-CE53-41CE-8F5A-F70C4C385422}" srcOrd="0" destOrd="0" presId="urn:microsoft.com/office/officeart/2005/8/layout/orgChart1"/>
    <dgm:cxn modelId="{1123B1F3-DA37-40E4-A336-F03E81101AB5}" srcId="{0CCF3DB8-FF59-4A77-8205-610DA26C3F81}" destId="{5C803F51-DA82-42B4-889E-A42F22C1F455}" srcOrd="10" destOrd="0" parTransId="{C806D928-8A69-4FEA-9BC2-542610E85E7A}" sibTransId="{ECD7F080-D0F3-4CF3-9ECE-7A687E762AD0}"/>
    <dgm:cxn modelId="{FC761F21-F99C-4BDB-A66C-3A41120095C4}" type="presOf" srcId="{FB967CA5-7FF8-4A0F-87E4-090130DBF98A}" destId="{26063D53-6AC8-46CD-BF13-07219A880948}" srcOrd="1" destOrd="0" presId="urn:microsoft.com/office/officeart/2005/8/layout/orgChart1"/>
    <dgm:cxn modelId="{8CD8340D-1F08-4935-8882-EE6BCE3648AC}" type="presOf" srcId="{0CCF3DB8-FF59-4A77-8205-610DA26C3F81}" destId="{335419EA-AE0B-4687-B58B-3B80AA7247AA}" srcOrd="1" destOrd="0" presId="urn:microsoft.com/office/officeart/2005/8/layout/orgChart1"/>
    <dgm:cxn modelId="{EA121685-6733-4C1B-B6F0-9C1937FCF886}" type="presOf" srcId="{F11D7FB4-F282-4554-8D3F-D8E8203B6954}" destId="{6F33A8A7-9E6D-4C58-84AC-17616F5E9857}" srcOrd="0" destOrd="0" presId="urn:microsoft.com/office/officeart/2005/8/layout/orgChart1"/>
    <dgm:cxn modelId="{4AF25144-DC38-4388-A34D-E8221C98F965}" srcId="{0CCF3DB8-FF59-4A77-8205-610DA26C3F81}" destId="{745D54A8-7DE6-4265-98DA-1F1C77095B42}" srcOrd="8" destOrd="0" parTransId="{549598B2-96AF-4450-B63A-FEC0BA30A1B4}" sibTransId="{06EA958D-A7E5-4552-A8DC-67E447EBD612}"/>
    <dgm:cxn modelId="{506F224F-56A7-4019-854A-24B2155F6053}" type="presOf" srcId="{FB967CA5-7FF8-4A0F-87E4-090130DBF98A}" destId="{4A1DFD76-5A69-4687-91CF-CBB3879E45D7}" srcOrd="0" destOrd="0" presId="urn:microsoft.com/office/officeart/2005/8/layout/orgChart1"/>
    <dgm:cxn modelId="{9B047CA2-EDE3-42F6-9577-8EE39AC6691E}" srcId="{0CCF3DB8-FF59-4A77-8205-610DA26C3F81}" destId="{FB967CA5-7FF8-4A0F-87E4-090130DBF98A}" srcOrd="4" destOrd="0" parTransId="{C21A888D-D01F-4AFC-932E-728BFDECDFD9}" sibTransId="{1818CF05-E6DE-440D-A014-8DEC6970920B}"/>
    <dgm:cxn modelId="{356D078B-F99B-4667-B5F6-F38BBC3B2ABE}" type="presOf" srcId="{C0DA5E66-7F53-4865-BCF4-47661277B75E}" destId="{9F7C7703-D325-4F2A-B1DB-B1EBA801E532}" srcOrd="0" destOrd="0" presId="urn:microsoft.com/office/officeart/2005/8/layout/orgChart1"/>
    <dgm:cxn modelId="{77154A6C-50E2-4FC9-9C83-99DF5C83EF40}" type="presOf" srcId="{68EE5A0D-A6BB-4BE1-94B9-FAA1ECF150B9}" destId="{18AF289A-5F1D-4045-8268-71ACD6B62E88}" srcOrd="0" destOrd="0" presId="urn:microsoft.com/office/officeart/2005/8/layout/orgChart1"/>
    <dgm:cxn modelId="{EBCB7800-0C47-4ED8-89B3-73BCC6329BD2}" srcId="{0CCF3DB8-FF59-4A77-8205-610DA26C3F81}" destId="{F11D7FB4-F282-4554-8D3F-D8E8203B6954}" srcOrd="5" destOrd="0" parTransId="{34E38FF4-7F4B-4BA8-979F-B7846D8A3C6D}" sibTransId="{7FDBBB0D-FE78-4FD0-B8B0-2E7995BDCF89}"/>
    <dgm:cxn modelId="{5289319C-75DA-4D76-9CC0-F450EA23AC8D}" srcId="{0CCF3DB8-FF59-4A77-8205-610DA26C3F81}" destId="{5D172024-E11D-41E0-9079-154FE0EE46FA}" srcOrd="9" destOrd="0" parTransId="{68EE5A0D-A6BB-4BE1-94B9-FAA1ECF150B9}" sibTransId="{2ACC308B-C3D6-4F77-B274-42412683371E}"/>
    <dgm:cxn modelId="{89112C61-A278-433D-BDA9-A3312339DA0F}" type="presOf" srcId="{549598B2-96AF-4450-B63A-FEC0BA30A1B4}" destId="{6D19CC64-E2B5-4066-A02F-77C9C18130C9}" srcOrd="0" destOrd="0" presId="urn:microsoft.com/office/officeart/2005/8/layout/orgChart1"/>
    <dgm:cxn modelId="{5D10DBAF-53FF-44AD-9865-EBA67580D588}" type="presOf" srcId="{FF6D6430-8B99-455D-9B47-BCE5B8160175}" destId="{10220302-C30B-49C4-A354-4B75D6E06809}" srcOrd="1" destOrd="0" presId="urn:microsoft.com/office/officeart/2005/8/layout/orgChart1"/>
    <dgm:cxn modelId="{3A4E410E-6B20-407F-91AC-92B00BDE1C4A}" type="presParOf" srcId="{4CF2F885-5B93-486C-B97F-076A0AEE418C}" destId="{1893777A-BD4B-41F5-8318-3B6C85402BD2}" srcOrd="0" destOrd="0" presId="urn:microsoft.com/office/officeart/2005/8/layout/orgChart1"/>
    <dgm:cxn modelId="{26F19F9E-ED66-4EE6-9248-CA8010B13172}" type="presParOf" srcId="{1893777A-BD4B-41F5-8318-3B6C85402BD2}" destId="{9D7C261B-824C-4C44-84A7-BFB692A076EF}" srcOrd="0" destOrd="0" presId="urn:microsoft.com/office/officeart/2005/8/layout/orgChart1"/>
    <dgm:cxn modelId="{FD311286-53AA-4336-8A59-8C99CE74DA86}" type="presParOf" srcId="{9D7C261B-824C-4C44-84A7-BFB692A076EF}" destId="{2E24999E-B0DE-44FE-A1B8-300943BD290A}" srcOrd="0" destOrd="0" presId="urn:microsoft.com/office/officeart/2005/8/layout/orgChart1"/>
    <dgm:cxn modelId="{FA1D5610-1B56-4889-A433-9163CE270BCC}" type="presParOf" srcId="{9D7C261B-824C-4C44-84A7-BFB692A076EF}" destId="{6EC4C8F8-7B0D-4835-B976-BF263BC012B5}" srcOrd="1" destOrd="0" presId="urn:microsoft.com/office/officeart/2005/8/layout/orgChart1"/>
    <dgm:cxn modelId="{8FCE412E-63E2-4169-8E75-EEA569DD86A2}" type="presParOf" srcId="{1893777A-BD4B-41F5-8318-3B6C85402BD2}" destId="{AB9C58A0-20BF-4C46-BC51-9DEA9ACE0676}" srcOrd="1" destOrd="0" presId="urn:microsoft.com/office/officeart/2005/8/layout/orgChart1"/>
    <dgm:cxn modelId="{02B6A280-5A34-445F-9B64-AD3316083A8A}" type="presParOf" srcId="{1893777A-BD4B-41F5-8318-3B6C85402BD2}" destId="{1BE28F0C-CD05-46F2-83E5-8246DD403464}" srcOrd="2" destOrd="0" presId="urn:microsoft.com/office/officeart/2005/8/layout/orgChart1"/>
    <dgm:cxn modelId="{3881E252-5980-475B-BC33-7073CADEFCA5}" type="presParOf" srcId="{1BE28F0C-CD05-46F2-83E5-8246DD403464}" destId="{9F7C7703-D325-4F2A-B1DB-B1EBA801E532}" srcOrd="0" destOrd="0" presId="urn:microsoft.com/office/officeart/2005/8/layout/orgChart1"/>
    <dgm:cxn modelId="{80167142-EF95-47A8-AF3C-FCB05792595A}" type="presParOf" srcId="{1BE28F0C-CD05-46F2-83E5-8246DD403464}" destId="{1590A9F2-6C37-440D-B60A-6732E7DB6CD1}" srcOrd="1" destOrd="0" presId="urn:microsoft.com/office/officeart/2005/8/layout/orgChart1"/>
    <dgm:cxn modelId="{182B9DD4-7142-43E8-9DBF-8C504E2279F7}" type="presParOf" srcId="{1590A9F2-6C37-440D-B60A-6732E7DB6CD1}" destId="{E761058F-3A47-44E4-886C-1A9E96D4E616}" srcOrd="0" destOrd="0" presId="urn:microsoft.com/office/officeart/2005/8/layout/orgChart1"/>
    <dgm:cxn modelId="{161F997C-F848-4F50-94D3-054C5A3AE1FF}" type="presParOf" srcId="{E761058F-3A47-44E4-886C-1A9E96D4E616}" destId="{AA18FD35-B474-41B4-BF13-6A51579FBB51}" srcOrd="0" destOrd="0" presId="urn:microsoft.com/office/officeart/2005/8/layout/orgChart1"/>
    <dgm:cxn modelId="{64DC4100-D266-48A9-A5BD-E25D8A02C958}" type="presParOf" srcId="{E761058F-3A47-44E4-886C-1A9E96D4E616}" destId="{335419EA-AE0B-4687-B58B-3B80AA7247AA}" srcOrd="1" destOrd="0" presId="urn:microsoft.com/office/officeart/2005/8/layout/orgChart1"/>
    <dgm:cxn modelId="{92594C70-810A-473E-928B-6882634ACD0E}" type="presParOf" srcId="{1590A9F2-6C37-440D-B60A-6732E7DB6CD1}" destId="{6B6A6F64-C24F-4AE0-A1CF-7DB0FB53FECA}" srcOrd="1" destOrd="0" presId="urn:microsoft.com/office/officeart/2005/8/layout/orgChart1"/>
    <dgm:cxn modelId="{A90FF1AA-F8F9-4DDE-AB62-F2B83A5C90F1}" type="presParOf" srcId="{1590A9F2-6C37-440D-B60A-6732E7DB6CD1}" destId="{C059C0D7-DB80-49AB-94C8-403E6FA10D93}" srcOrd="2" destOrd="0" presId="urn:microsoft.com/office/officeart/2005/8/layout/orgChart1"/>
    <dgm:cxn modelId="{65C7F4CC-F225-4842-9F51-99F2F5A5CF31}" type="presParOf" srcId="{C059C0D7-DB80-49AB-94C8-403E6FA10D93}" destId="{C27E9795-E087-4C57-897C-30F1920A41F8}" srcOrd="0" destOrd="0" presId="urn:microsoft.com/office/officeart/2005/8/layout/orgChart1"/>
    <dgm:cxn modelId="{719109DB-E7E3-4E48-B0F0-2574B1D0556F}" type="presParOf" srcId="{C059C0D7-DB80-49AB-94C8-403E6FA10D93}" destId="{90F9B81E-AF48-4720-9405-FDE78DFE3363}" srcOrd="1" destOrd="0" presId="urn:microsoft.com/office/officeart/2005/8/layout/orgChart1"/>
    <dgm:cxn modelId="{F4CEDFA8-1891-4972-85ED-D41D92F0B36B}" type="presParOf" srcId="{90F9B81E-AF48-4720-9405-FDE78DFE3363}" destId="{0C9F9704-7CCD-42AC-9CC7-99C214CEC635}" srcOrd="0" destOrd="0" presId="urn:microsoft.com/office/officeart/2005/8/layout/orgChart1"/>
    <dgm:cxn modelId="{CFC02B5C-2CCE-436A-92C3-6D91870C4651}" type="presParOf" srcId="{0C9F9704-7CCD-42AC-9CC7-99C214CEC635}" destId="{6AA66280-5E01-492B-B889-6A7196B9937B}" srcOrd="0" destOrd="0" presId="urn:microsoft.com/office/officeart/2005/8/layout/orgChart1"/>
    <dgm:cxn modelId="{1B5F3100-3C16-4D22-82A9-A9D9F91557D3}" type="presParOf" srcId="{0C9F9704-7CCD-42AC-9CC7-99C214CEC635}" destId="{A4CC5AE9-FF3C-4171-9013-658E7A21F709}" srcOrd="1" destOrd="0" presId="urn:microsoft.com/office/officeart/2005/8/layout/orgChart1"/>
    <dgm:cxn modelId="{72D97675-8968-4D6D-A31D-AFA4CBA967FD}" type="presParOf" srcId="{90F9B81E-AF48-4720-9405-FDE78DFE3363}" destId="{4BA6F021-B158-4322-AA95-DD9E53142948}" srcOrd="1" destOrd="0" presId="urn:microsoft.com/office/officeart/2005/8/layout/orgChart1"/>
    <dgm:cxn modelId="{E9322D84-3958-490C-B8C0-EF4754C69452}" type="presParOf" srcId="{90F9B81E-AF48-4720-9405-FDE78DFE3363}" destId="{B3F5F803-B8B3-44D1-862A-478626555857}" srcOrd="2" destOrd="0" presId="urn:microsoft.com/office/officeart/2005/8/layout/orgChart1"/>
    <dgm:cxn modelId="{76F1A132-C664-4E41-848E-3D841588DB5C}" type="presParOf" srcId="{C059C0D7-DB80-49AB-94C8-403E6FA10D93}" destId="{94075A5F-D263-439F-994F-7B21D4E8BBB9}" srcOrd="2" destOrd="0" presId="urn:microsoft.com/office/officeart/2005/8/layout/orgChart1"/>
    <dgm:cxn modelId="{713F86E3-517C-4857-9881-221CA4D8EFF4}" type="presParOf" srcId="{C059C0D7-DB80-49AB-94C8-403E6FA10D93}" destId="{3948DCB8-AFE0-4D34-8D8B-1B164957701D}" srcOrd="3" destOrd="0" presId="urn:microsoft.com/office/officeart/2005/8/layout/orgChart1"/>
    <dgm:cxn modelId="{EED49ED9-B2D3-4585-AB31-D5538422821B}" type="presParOf" srcId="{3948DCB8-AFE0-4D34-8D8B-1B164957701D}" destId="{A92623FE-DC25-4499-A4E6-2B24D32475BB}" srcOrd="0" destOrd="0" presId="urn:microsoft.com/office/officeart/2005/8/layout/orgChart1"/>
    <dgm:cxn modelId="{18B6D9C3-DC26-4C58-878E-2189B11210DB}" type="presParOf" srcId="{A92623FE-DC25-4499-A4E6-2B24D32475BB}" destId="{712C52EF-0C2B-490F-B673-2FBFD83CFC8A}" srcOrd="0" destOrd="0" presId="urn:microsoft.com/office/officeart/2005/8/layout/orgChart1"/>
    <dgm:cxn modelId="{D1A827C3-DC8E-472C-B4C0-95AFAD63294E}" type="presParOf" srcId="{A92623FE-DC25-4499-A4E6-2B24D32475BB}" destId="{34FAFD48-D8FD-4CE0-AB58-EC429679346C}" srcOrd="1" destOrd="0" presId="urn:microsoft.com/office/officeart/2005/8/layout/orgChart1"/>
    <dgm:cxn modelId="{B9971E0B-BE1E-4B6E-A98B-673A9A69198D}" type="presParOf" srcId="{3948DCB8-AFE0-4D34-8D8B-1B164957701D}" destId="{4121FBA6-BEA2-4A0F-A46A-F9951E5F8101}" srcOrd="1" destOrd="0" presId="urn:microsoft.com/office/officeart/2005/8/layout/orgChart1"/>
    <dgm:cxn modelId="{FFE548F1-D8A9-4B4E-AFCF-BBD1CFEF7CA0}" type="presParOf" srcId="{3948DCB8-AFE0-4D34-8D8B-1B164957701D}" destId="{56332304-76F5-4558-AAEE-CADFC67D752A}" srcOrd="2" destOrd="0" presId="urn:microsoft.com/office/officeart/2005/8/layout/orgChart1"/>
    <dgm:cxn modelId="{E8310BA8-AC37-4ED4-9149-F585811791D1}" type="presParOf" srcId="{C059C0D7-DB80-49AB-94C8-403E6FA10D93}" destId="{35696822-B701-49F6-9CAD-C01826C20433}" srcOrd="4" destOrd="0" presId="urn:microsoft.com/office/officeart/2005/8/layout/orgChart1"/>
    <dgm:cxn modelId="{1512D542-7D40-44B5-820E-C04164C59D06}" type="presParOf" srcId="{C059C0D7-DB80-49AB-94C8-403E6FA10D93}" destId="{A22FD079-164E-450B-AB44-F48EC475F717}" srcOrd="5" destOrd="0" presId="urn:microsoft.com/office/officeart/2005/8/layout/orgChart1"/>
    <dgm:cxn modelId="{02003BDB-8DD6-49CC-B236-CA8D884DE179}" type="presParOf" srcId="{A22FD079-164E-450B-AB44-F48EC475F717}" destId="{123705DC-1815-43AD-95DC-2448800A7511}" srcOrd="0" destOrd="0" presId="urn:microsoft.com/office/officeart/2005/8/layout/orgChart1"/>
    <dgm:cxn modelId="{5350BDBF-6FCB-4D2C-9AF4-49596DEF9FEB}" type="presParOf" srcId="{123705DC-1815-43AD-95DC-2448800A7511}" destId="{2E173ECF-CE53-41CE-8F5A-F70C4C385422}" srcOrd="0" destOrd="0" presId="urn:microsoft.com/office/officeart/2005/8/layout/orgChart1"/>
    <dgm:cxn modelId="{BC64802E-3A2B-41B1-A061-463E602BD7C6}" type="presParOf" srcId="{123705DC-1815-43AD-95DC-2448800A7511}" destId="{29A21C6C-0441-4032-943A-221CF2DFABCA}" srcOrd="1" destOrd="0" presId="urn:microsoft.com/office/officeart/2005/8/layout/orgChart1"/>
    <dgm:cxn modelId="{7C0ABE9A-880A-4976-9FF1-898DFA5B92EB}" type="presParOf" srcId="{A22FD079-164E-450B-AB44-F48EC475F717}" destId="{D9F5DC30-DBBD-43DE-9BA9-BE1C8D079935}" srcOrd="1" destOrd="0" presId="urn:microsoft.com/office/officeart/2005/8/layout/orgChart1"/>
    <dgm:cxn modelId="{DC23744A-F678-4DEC-AA6D-31B2140EDB4F}" type="presParOf" srcId="{A22FD079-164E-450B-AB44-F48EC475F717}" destId="{07D7FED3-BE30-420B-9045-CDBC800CEDA4}" srcOrd="2" destOrd="0" presId="urn:microsoft.com/office/officeart/2005/8/layout/orgChart1"/>
    <dgm:cxn modelId="{5F23E629-1A18-473B-A8E4-10A257DCA1F8}" type="presParOf" srcId="{C059C0D7-DB80-49AB-94C8-403E6FA10D93}" destId="{E8A8CB91-57ED-4E75-B2DA-20AE27961C18}" srcOrd="6" destOrd="0" presId="urn:microsoft.com/office/officeart/2005/8/layout/orgChart1"/>
    <dgm:cxn modelId="{7948B900-FD23-4625-BD50-F860099B8F5C}" type="presParOf" srcId="{C059C0D7-DB80-49AB-94C8-403E6FA10D93}" destId="{E3E28916-0335-44D7-B208-66713808F42F}" srcOrd="7" destOrd="0" presId="urn:microsoft.com/office/officeart/2005/8/layout/orgChart1"/>
    <dgm:cxn modelId="{3E3705B7-A603-4635-850D-5336167FEFE6}" type="presParOf" srcId="{E3E28916-0335-44D7-B208-66713808F42F}" destId="{F6FD33CC-39D4-4068-BF6F-48C05C97877F}" srcOrd="0" destOrd="0" presId="urn:microsoft.com/office/officeart/2005/8/layout/orgChart1"/>
    <dgm:cxn modelId="{10F8243D-4B5D-41A9-A3C0-36978C9321FA}" type="presParOf" srcId="{F6FD33CC-39D4-4068-BF6F-48C05C97877F}" destId="{33052207-F8AD-4155-A45C-3C5CB1A5270A}" srcOrd="0" destOrd="0" presId="urn:microsoft.com/office/officeart/2005/8/layout/orgChart1"/>
    <dgm:cxn modelId="{F6D480C8-6995-42CE-BE7C-A2C7A687CC90}" type="presParOf" srcId="{F6FD33CC-39D4-4068-BF6F-48C05C97877F}" destId="{D5476B0C-2399-46FF-B6EE-BBFB0785BEB0}" srcOrd="1" destOrd="0" presId="urn:microsoft.com/office/officeart/2005/8/layout/orgChart1"/>
    <dgm:cxn modelId="{77A381DC-4C08-4AF1-9FEB-9137F994C653}" type="presParOf" srcId="{E3E28916-0335-44D7-B208-66713808F42F}" destId="{34E276AA-1A0B-4261-AE41-19AB9125BB6C}" srcOrd="1" destOrd="0" presId="urn:microsoft.com/office/officeart/2005/8/layout/orgChart1"/>
    <dgm:cxn modelId="{92E2EFE6-2FC6-40F4-B6EB-DC7A182C4758}" type="presParOf" srcId="{E3E28916-0335-44D7-B208-66713808F42F}" destId="{560AD1D2-A318-4824-9077-39637631DC1F}" srcOrd="2" destOrd="0" presId="urn:microsoft.com/office/officeart/2005/8/layout/orgChart1"/>
    <dgm:cxn modelId="{2E3E867C-E086-45B0-8E3E-9DF998637AC3}" type="presParOf" srcId="{C059C0D7-DB80-49AB-94C8-403E6FA10D93}" destId="{9E6FA502-7897-428D-AF68-965497BF53EF}" srcOrd="8" destOrd="0" presId="urn:microsoft.com/office/officeart/2005/8/layout/orgChart1"/>
    <dgm:cxn modelId="{44C98CEC-773E-4928-AB2F-E8F75ADDD8E8}" type="presParOf" srcId="{C059C0D7-DB80-49AB-94C8-403E6FA10D93}" destId="{6B73ADA1-BF5F-4155-8D30-95C6C2951673}" srcOrd="9" destOrd="0" presId="urn:microsoft.com/office/officeart/2005/8/layout/orgChart1"/>
    <dgm:cxn modelId="{08B51A42-3F6C-41B7-9C65-C26FE9C5C613}" type="presParOf" srcId="{6B73ADA1-BF5F-4155-8D30-95C6C2951673}" destId="{1755BC0E-C2C9-4C41-9141-9052E709E719}" srcOrd="0" destOrd="0" presId="urn:microsoft.com/office/officeart/2005/8/layout/orgChart1"/>
    <dgm:cxn modelId="{72862E05-DEA5-4F8F-B046-576F94E1E265}" type="presParOf" srcId="{1755BC0E-C2C9-4C41-9141-9052E709E719}" destId="{4A1DFD76-5A69-4687-91CF-CBB3879E45D7}" srcOrd="0" destOrd="0" presId="urn:microsoft.com/office/officeart/2005/8/layout/orgChart1"/>
    <dgm:cxn modelId="{200D80D2-F85A-46B5-A3AA-93BC22901FC1}" type="presParOf" srcId="{1755BC0E-C2C9-4C41-9141-9052E709E719}" destId="{26063D53-6AC8-46CD-BF13-07219A880948}" srcOrd="1" destOrd="0" presId="urn:microsoft.com/office/officeart/2005/8/layout/orgChart1"/>
    <dgm:cxn modelId="{A7CD09B6-DCF9-4C29-912E-A7E024DC506B}" type="presParOf" srcId="{6B73ADA1-BF5F-4155-8D30-95C6C2951673}" destId="{A3686127-5659-461F-B7F1-8C061010C102}" srcOrd="1" destOrd="0" presId="urn:microsoft.com/office/officeart/2005/8/layout/orgChart1"/>
    <dgm:cxn modelId="{3FF83BF6-56EC-4188-A497-50BD89C83DB6}" type="presParOf" srcId="{6B73ADA1-BF5F-4155-8D30-95C6C2951673}" destId="{6A10ED54-61B2-4568-AF85-C9580873B278}" srcOrd="2" destOrd="0" presId="urn:microsoft.com/office/officeart/2005/8/layout/orgChart1"/>
    <dgm:cxn modelId="{093D36BA-DEFF-4511-8538-FD8589CB4A48}" type="presParOf" srcId="{C059C0D7-DB80-49AB-94C8-403E6FA10D93}" destId="{BF23FFDF-3247-4647-9697-6C69A56669BF}" srcOrd="10" destOrd="0" presId="urn:microsoft.com/office/officeart/2005/8/layout/orgChart1"/>
    <dgm:cxn modelId="{73359F38-148E-419F-AC0F-B1247E74E03B}" type="presParOf" srcId="{C059C0D7-DB80-49AB-94C8-403E6FA10D93}" destId="{82AEA360-9A8F-4424-B027-FAE4995437A7}" srcOrd="11" destOrd="0" presId="urn:microsoft.com/office/officeart/2005/8/layout/orgChart1"/>
    <dgm:cxn modelId="{1121C6FA-DCAA-495B-984A-927E93C5D427}" type="presParOf" srcId="{82AEA360-9A8F-4424-B027-FAE4995437A7}" destId="{9B3640BD-23A1-4109-89F6-4A2E97DD9E55}" srcOrd="0" destOrd="0" presId="urn:microsoft.com/office/officeart/2005/8/layout/orgChart1"/>
    <dgm:cxn modelId="{645017A3-CDE5-4C7B-B2B7-72D598DB63A3}" type="presParOf" srcId="{9B3640BD-23A1-4109-89F6-4A2E97DD9E55}" destId="{6F33A8A7-9E6D-4C58-84AC-17616F5E9857}" srcOrd="0" destOrd="0" presId="urn:microsoft.com/office/officeart/2005/8/layout/orgChart1"/>
    <dgm:cxn modelId="{2329DD89-1BC6-41E2-ABBE-AFAFB1209142}" type="presParOf" srcId="{9B3640BD-23A1-4109-89F6-4A2E97DD9E55}" destId="{D58E96C0-8FFB-4767-AD5D-56EAF278DDA2}" srcOrd="1" destOrd="0" presId="urn:microsoft.com/office/officeart/2005/8/layout/orgChart1"/>
    <dgm:cxn modelId="{39E828A6-9CC1-4A6F-8E2A-FBA6BA512F13}" type="presParOf" srcId="{82AEA360-9A8F-4424-B027-FAE4995437A7}" destId="{C592C999-848D-446D-AC17-8F80BC95678A}" srcOrd="1" destOrd="0" presId="urn:microsoft.com/office/officeart/2005/8/layout/orgChart1"/>
    <dgm:cxn modelId="{6BD24F72-DB11-4EE9-BC50-B3B768F1A0D8}" type="presParOf" srcId="{82AEA360-9A8F-4424-B027-FAE4995437A7}" destId="{9BC4F79B-3345-4B1F-8987-953EC19F0E52}" srcOrd="2" destOrd="0" presId="urn:microsoft.com/office/officeart/2005/8/layout/orgChart1"/>
    <dgm:cxn modelId="{9B357908-51C6-41F2-97A8-538D549135DA}" type="presParOf" srcId="{C059C0D7-DB80-49AB-94C8-403E6FA10D93}" destId="{83E03F74-89EF-4CCD-A98D-E636C0777D6E}" srcOrd="12" destOrd="0" presId="urn:microsoft.com/office/officeart/2005/8/layout/orgChart1"/>
    <dgm:cxn modelId="{05536553-4616-4274-AC96-4620B5B5B01C}" type="presParOf" srcId="{C059C0D7-DB80-49AB-94C8-403E6FA10D93}" destId="{EFD846CF-DB8F-48EE-B9AB-EE1C3400BB52}" srcOrd="13" destOrd="0" presId="urn:microsoft.com/office/officeart/2005/8/layout/orgChart1"/>
    <dgm:cxn modelId="{523E4317-CC90-4852-8E7F-C5260AA345C4}" type="presParOf" srcId="{EFD846CF-DB8F-48EE-B9AB-EE1C3400BB52}" destId="{C8B3A9FB-3F62-4215-BE4F-087990056A36}" srcOrd="0" destOrd="0" presId="urn:microsoft.com/office/officeart/2005/8/layout/orgChart1"/>
    <dgm:cxn modelId="{4618D184-B495-446B-BFCB-9E43618CF4AC}" type="presParOf" srcId="{C8B3A9FB-3F62-4215-BE4F-087990056A36}" destId="{36B96C0F-BF5D-471A-AA7C-490401F7AA75}" srcOrd="0" destOrd="0" presId="urn:microsoft.com/office/officeart/2005/8/layout/orgChart1"/>
    <dgm:cxn modelId="{D83866B6-E17B-4D19-B878-70908E196A60}" type="presParOf" srcId="{C8B3A9FB-3F62-4215-BE4F-087990056A36}" destId="{EA7905F2-6427-4BC5-883A-DB7AC3F39161}" srcOrd="1" destOrd="0" presId="urn:microsoft.com/office/officeart/2005/8/layout/orgChart1"/>
    <dgm:cxn modelId="{450171EF-7DBE-4955-BFD0-B9DD688AFA9B}" type="presParOf" srcId="{EFD846CF-DB8F-48EE-B9AB-EE1C3400BB52}" destId="{9606FC50-72E4-4AF7-B460-5DC902A9BD57}" srcOrd="1" destOrd="0" presId="urn:microsoft.com/office/officeart/2005/8/layout/orgChart1"/>
    <dgm:cxn modelId="{086F5857-18B9-46D9-89EA-DB903224F603}" type="presParOf" srcId="{EFD846CF-DB8F-48EE-B9AB-EE1C3400BB52}" destId="{D32F4A55-6296-4FEC-8AE3-F162824098FD}" srcOrd="2" destOrd="0" presId="urn:microsoft.com/office/officeart/2005/8/layout/orgChart1"/>
    <dgm:cxn modelId="{5F69C3AD-CD0A-4714-80E8-DD7B3E6CCC61}" type="presParOf" srcId="{C059C0D7-DB80-49AB-94C8-403E6FA10D93}" destId="{A9EF4593-9511-4D61-BB63-037E8B55438E}" srcOrd="14" destOrd="0" presId="urn:microsoft.com/office/officeart/2005/8/layout/orgChart1"/>
    <dgm:cxn modelId="{D6B6C8DF-1191-4C8B-B908-1889292ACFB6}" type="presParOf" srcId="{C059C0D7-DB80-49AB-94C8-403E6FA10D93}" destId="{621B8D6A-7F75-458B-AE15-A486C750AD18}" srcOrd="15" destOrd="0" presId="urn:microsoft.com/office/officeart/2005/8/layout/orgChart1"/>
    <dgm:cxn modelId="{3E5100F9-4CA9-40B8-AE85-F5D83FC92C5B}" type="presParOf" srcId="{621B8D6A-7F75-458B-AE15-A486C750AD18}" destId="{7832F978-8DE7-43F6-B367-69E301716FF3}" srcOrd="0" destOrd="0" presId="urn:microsoft.com/office/officeart/2005/8/layout/orgChart1"/>
    <dgm:cxn modelId="{802DE600-9D91-4096-A62B-5AA637E684C6}" type="presParOf" srcId="{7832F978-8DE7-43F6-B367-69E301716FF3}" destId="{445CA8BD-BD94-4C65-97A2-B5FD5C5B4AA4}" srcOrd="0" destOrd="0" presId="urn:microsoft.com/office/officeart/2005/8/layout/orgChart1"/>
    <dgm:cxn modelId="{203454B9-EB5C-45CA-B562-C3D8FF936F5A}" type="presParOf" srcId="{7832F978-8DE7-43F6-B367-69E301716FF3}" destId="{10220302-C30B-49C4-A354-4B75D6E06809}" srcOrd="1" destOrd="0" presId="urn:microsoft.com/office/officeart/2005/8/layout/orgChart1"/>
    <dgm:cxn modelId="{24833FFA-8F8F-4F03-9214-11BCEDE7C6F1}" type="presParOf" srcId="{621B8D6A-7F75-458B-AE15-A486C750AD18}" destId="{1EC7BFD8-A8AC-46AB-9D7B-A3D79B4A087A}" srcOrd="1" destOrd="0" presId="urn:microsoft.com/office/officeart/2005/8/layout/orgChart1"/>
    <dgm:cxn modelId="{B822E1EA-8805-47BE-8FE2-796C69DCB7E0}" type="presParOf" srcId="{621B8D6A-7F75-458B-AE15-A486C750AD18}" destId="{439ABED2-7BC1-404B-9CA2-7F54AFC49BD1}" srcOrd="2" destOrd="0" presId="urn:microsoft.com/office/officeart/2005/8/layout/orgChart1"/>
    <dgm:cxn modelId="{96975F8B-2E25-4DD6-991C-8B0A6537F13B}" type="presParOf" srcId="{C059C0D7-DB80-49AB-94C8-403E6FA10D93}" destId="{6D19CC64-E2B5-4066-A02F-77C9C18130C9}" srcOrd="16" destOrd="0" presId="urn:microsoft.com/office/officeart/2005/8/layout/orgChart1"/>
    <dgm:cxn modelId="{3C03D499-66B1-4462-B9EC-E28DF9D08F3C}" type="presParOf" srcId="{C059C0D7-DB80-49AB-94C8-403E6FA10D93}" destId="{0DDA6BF2-9730-4CEB-80A5-AB00E982FDC9}" srcOrd="17" destOrd="0" presId="urn:microsoft.com/office/officeart/2005/8/layout/orgChart1"/>
    <dgm:cxn modelId="{88841140-721E-4A4B-9553-51CDD9F26BE9}" type="presParOf" srcId="{0DDA6BF2-9730-4CEB-80A5-AB00E982FDC9}" destId="{A62E1FCD-6BF9-4356-9F83-E1D1753CE6CE}" srcOrd="0" destOrd="0" presId="urn:microsoft.com/office/officeart/2005/8/layout/orgChart1"/>
    <dgm:cxn modelId="{C7C3C90F-6751-4DD5-B1A6-B8E543068C1C}" type="presParOf" srcId="{A62E1FCD-6BF9-4356-9F83-E1D1753CE6CE}" destId="{88B43C4B-736E-469A-8680-EC7302D79CDF}" srcOrd="0" destOrd="0" presId="urn:microsoft.com/office/officeart/2005/8/layout/orgChart1"/>
    <dgm:cxn modelId="{871B7225-2F50-4790-8DAA-3D945D4C0C17}" type="presParOf" srcId="{A62E1FCD-6BF9-4356-9F83-E1D1753CE6CE}" destId="{66239FA5-351B-4542-A60F-998E51BC9221}" srcOrd="1" destOrd="0" presId="urn:microsoft.com/office/officeart/2005/8/layout/orgChart1"/>
    <dgm:cxn modelId="{529453AC-5C4A-4602-88BA-A75CC7C1F1E4}" type="presParOf" srcId="{0DDA6BF2-9730-4CEB-80A5-AB00E982FDC9}" destId="{DF92EA9C-FB07-477D-B472-C544E56ADC38}" srcOrd="1" destOrd="0" presId="urn:microsoft.com/office/officeart/2005/8/layout/orgChart1"/>
    <dgm:cxn modelId="{D7F3B6E4-4B82-429A-A83A-0307D0D95178}" type="presParOf" srcId="{0DDA6BF2-9730-4CEB-80A5-AB00E982FDC9}" destId="{82FEA76D-4B87-4928-82BC-F9DE8D7DF75C}" srcOrd="2" destOrd="0" presId="urn:microsoft.com/office/officeart/2005/8/layout/orgChart1"/>
    <dgm:cxn modelId="{2BD3E1E5-8F32-48AD-AC89-ECE97704A2E5}" type="presParOf" srcId="{C059C0D7-DB80-49AB-94C8-403E6FA10D93}" destId="{18AF289A-5F1D-4045-8268-71ACD6B62E88}" srcOrd="18" destOrd="0" presId="urn:microsoft.com/office/officeart/2005/8/layout/orgChart1"/>
    <dgm:cxn modelId="{299146DC-22A7-4742-9465-12C0A93CADF2}" type="presParOf" srcId="{C059C0D7-DB80-49AB-94C8-403E6FA10D93}" destId="{2E6783A4-558C-441A-8DC2-8D7BD691F15D}" srcOrd="19" destOrd="0" presId="urn:microsoft.com/office/officeart/2005/8/layout/orgChart1"/>
    <dgm:cxn modelId="{F473B9C8-3912-4B41-AEBB-2C64B611D0CF}" type="presParOf" srcId="{2E6783A4-558C-441A-8DC2-8D7BD691F15D}" destId="{2E7851BE-596B-45DA-B441-F967CD9D851E}" srcOrd="0" destOrd="0" presId="urn:microsoft.com/office/officeart/2005/8/layout/orgChart1"/>
    <dgm:cxn modelId="{693BC8AF-6890-4C12-9849-ABD63381607C}" type="presParOf" srcId="{2E7851BE-596B-45DA-B441-F967CD9D851E}" destId="{DAD46680-65E2-476B-8FCC-72D208FACCE8}" srcOrd="0" destOrd="0" presId="urn:microsoft.com/office/officeart/2005/8/layout/orgChart1"/>
    <dgm:cxn modelId="{3EEF8429-E26F-4C67-9E84-4830D07C774E}" type="presParOf" srcId="{2E7851BE-596B-45DA-B441-F967CD9D851E}" destId="{1DB5779C-A08E-4042-BEF3-D711EAB7EA89}" srcOrd="1" destOrd="0" presId="urn:microsoft.com/office/officeart/2005/8/layout/orgChart1"/>
    <dgm:cxn modelId="{6CE3D233-512A-4623-AAE8-6C3430B7A89C}" type="presParOf" srcId="{2E6783A4-558C-441A-8DC2-8D7BD691F15D}" destId="{72A44D78-CA3F-46C0-AB38-F9CEBAD9BAB8}" srcOrd="1" destOrd="0" presId="urn:microsoft.com/office/officeart/2005/8/layout/orgChart1"/>
    <dgm:cxn modelId="{573F189D-EEE4-4FE9-A545-1D76C7A28382}" type="presParOf" srcId="{2E6783A4-558C-441A-8DC2-8D7BD691F15D}" destId="{419987E7-5E84-415B-A949-13C4D59AC192}" srcOrd="2" destOrd="0" presId="urn:microsoft.com/office/officeart/2005/8/layout/orgChart1"/>
    <dgm:cxn modelId="{17F508E6-2F4D-4F31-9E58-F219A4D61A9F}" type="presParOf" srcId="{C059C0D7-DB80-49AB-94C8-403E6FA10D93}" destId="{72E3F234-5CBF-417B-92B9-FFF31C19148F}" srcOrd="20" destOrd="0" presId="urn:microsoft.com/office/officeart/2005/8/layout/orgChart1"/>
    <dgm:cxn modelId="{D39F84E8-A8ED-4381-8DC4-C60F36D4CD92}" type="presParOf" srcId="{C059C0D7-DB80-49AB-94C8-403E6FA10D93}" destId="{0D2B1CE8-D958-4738-8480-B297BA9794A1}" srcOrd="21" destOrd="0" presId="urn:microsoft.com/office/officeart/2005/8/layout/orgChart1"/>
    <dgm:cxn modelId="{5647BE80-EBB4-46BB-BCEE-8DA6FD533801}" type="presParOf" srcId="{0D2B1CE8-D958-4738-8480-B297BA9794A1}" destId="{13AA273C-6E06-4831-B091-63D7CC9211A8}" srcOrd="0" destOrd="0" presId="urn:microsoft.com/office/officeart/2005/8/layout/orgChart1"/>
    <dgm:cxn modelId="{7FB9E8D1-4805-4A7B-993F-110994F61EFE}" type="presParOf" srcId="{13AA273C-6E06-4831-B091-63D7CC9211A8}" destId="{980B3869-9769-4168-9F15-2728621E08FE}" srcOrd="0" destOrd="0" presId="urn:microsoft.com/office/officeart/2005/8/layout/orgChart1"/>
    <dgm:cxn modelId="{01B2921B-C4DD-4C2C-A756-203496480BE1}" type="presParOf" srcId="{13AA273C-6E06-4831-B091-63D7CC9211A8}" destId="{25DA96F6-D180-49E1-B164-76A4C613E812}" srcOrd="1" destOrd="0" presId="urn:microsoft.com/office/officeart/2005/8/layout/orgChart1"/>
    <dgm:cxn modelId="{1501D99F-E1F9-41C6-93B8-09B34AF467D7}" type="presParOf" srcId="{0D2B1CE8-D958-4738-8480-B297BA9794A1}" destId="{68B70206-CDE1-4C21-853A-D6C098AF39B5}" srcOrd="1" destOrd="0" presId="urn:microsoft.com/office/officeart/2005/8/layout/orgChart1"/>
    <dgm:cxn modelId="{DD2B15B8-D177-4992-A76D-03BCD3038D3C}" type="presParOf" srcId="{0D2B1CE8-D958-4738-8480-B297BA9794A1}" destId="{007BB941-0CDE-4216-8BCE-370D6B29BF4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3F234-5CBF-417B-92B9-FFF31C19148F}">
      <dsp:nvSpPr>
        <dsp:cNvPr id="0" name=""/>
        <dsp:cNvSpPr/>
      </dsp:nvSpPr>
      <dsp:spPr>
        <a:xfrm>
          <a:off x="3601809" y="1243155"/>
          <a:ext cx="657389" cy="3486640"/>
        </a:xfrm>
        <a:custGeom>
          <a:avLst/>
          <a:gdLst/>
          <a:ahLst/>
          <a:cxnLst/>
          <a:rect l="0" t="0" r="0" b="0"/>
          <a:pathLst>
            <a:path>
              <a:moveTo>
                <a:pt x="657389" y="0"/>
              </a:moveTo>
              <a:lnTo>
                <a:pt x="657389" y="3486640"/>
              </a:lnTo>
              <a:lnTo>
                <a:pt x="0" y="3486640"/>
              </a:lnTo>
            </a:path>
          </a:pathLst>
        </a:custGeom>
        <a:noFill/>
        <a:ln w="571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18AF289A-5F1D-4045-8268-71ACD6B62E88}">
      <dsp:nvSpPr>
        <dsp:cNvPr id="0" name=""/>
        <dsp:cNvSpPr/>
      </dsp:nvSpPr>
      <dsp:spPr>
        <a:xfrm>
          <a:off x="4259198" y="1243155"/>
          <a:ext cx="645911" cy="2757695"/>
        </a:xfrm>
        <a:custGeom>
          <a:avLst/>
          <a:gdLst/>
          <a:ahLst/>
          <a:cxnLst/>
          <a:rect l="0" t="0" r="0" b="0"/>
          <a:pathLst>
            <a:path>
              <a:moveTo>
                <a:pt x="0" y="0"/>
              </a:moveTo>
              <a:lnTo>
                <a:pt x="0" y="2757695"/>
              </a:lnTo>
              <a:lnTo>
                <a:pt x="645911" y="2757695"/>
              </a:lnTo>
            </a:path>
          </a:pathLst>
        </a:custGeom>
        <a:noFill/>
        <a:ln w="571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6D19CC64-E2B5-4066-A02F-77C9C18130C9}">
      <dsp:nvSpPr>
        <dsp:cNvPr id="0" name=""/>
        <dsp:cNvSpPr/>
      </dsp:nvSpPr>
      <dsp:spPr>
        <a:xfrm>
          <a:off x="3593925" y="1243155"/>
          <a:ext cx="665272" cy="2757695"/>
        </a:xfrm>
        <a:custGeom>
          <a:avLst/>
          <a:gdLst/>
          <a:ahLst/>
          <a:cxnLst/>
          <a:rect l="0" t="0" r="0" b="0"/>
          <a:pathLst>
            <a:path>
              <a:moveTo>
                <a:pt x="665272" y="0"/>
              </a:moveTo>
              <a:lnTo>
                <a:pt x="665272" y="2757695"/>
              </a:lnTo>
              <a:lnTo>
                <a:pt x="0" y="2757695"/>
              </a:lnTo>
            </a:path>
          </a:pathLst>
        </a:custGeom>
        <a:noFill/>
        <a:ln w="571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A9EF4593-9511-4D61-BB63-037E8B55438E}">
      <dsp:nvSpPr>
        <dsp:cNvPr id="0" name=""/>
        <dsp:cNvSpPr/>
      </dsp:nvSpPr>
      <dsp:spPr>
        <a:xfrm>
          <a:off x="4259198" y="1243155"/>
          <a:ext cx="619609" cy="2052385"/>
        </a:xfrm>
        <a:custGeom>
          <a:avLst/>
          <a:gdLst/>
          <a:ahLst/>
          <a:cxnLst/>
          <a:rect l="0" t="0" r="0" b="0"/>
          <a:pathLst>
            <a:path>
              <a:moveTo>
                <a:pt x="0" y="0"/>
              </a:moveTo>
              <a:lnTo>
                <a:pt x="0" y="2052385"/>
              </a:lnTo>
              <a:lnTo>
                <a:pt x="619609" y="2052385"/>
              </a:lnTo>
            </a:path>
          </a:pathLst>
        </a:custGeom>
        <a:noFill/>
        <a:ln w="571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83E03F74-89EF-4CCD-A98D-E636C0777D6E}">
      <dsp:nvSpPr>
        <dsp:cNvPr id="0" name=""/>
        <dsp:cNvSpPr/>
      </dsp:nvSpPr>
      <dsp:spPr>
        <a:xfrm>
          <a:off x="3603191" y="1243155"/>
          <a:ext cx="656006" cy="2052385"/>
        </a:xfrm>
        <a:custGeom>
          <a:avLst/>
          <a:gdLst/>
          <a:ahLst/>
          <a:cxnLst/>
          <a:rect l="0" t="0" r="0" b="0"/>
          <a:pathLst>
            <a:path>
              <a:moveTo>
                <a:pt x="656006" y="0"/>
              </a:moveTo>
              <a:lnTo>
                <a:pt x="656006" y="2052385"/>
              </a:lnTo>
              <a:lnTo>
                <a:pt x="0" y="2052385"/>
              </a:lnTo>
            </a:path>
          </a:pathLst>
        </a:custGeom>
        <a:noFill/>
        <a:ln w="571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BF23FFDF-3247-4647-9697-6C69A56669BF}">
      <dsp:nvSpPr>
        <dsp:cNvPr id="0" name=""/>
        <dsp:cNvSpPr/>
      </dsp:nvSpPr>
      <dsp:spPr>
        <a:xfrm>
          <a:off x="4259198" y="1243155"/>
          <a:ext cx="610896" cy="1348948"/>
        </a:xfrm>
        <a:custGeom>
          <a:avLst/>
          <a:gdLst/>
          <a:ahLst/>
          <a:cxnLst/>
          <a:rect l="0" t="0" r="0" b="0"/>
          <a:pathLst>
            <a:path>
              <a:moveTo>
                <a:pt x="0" y="0"/>
              </a:moveTo>
              <a:lnTo>
                <a:pt x="0" y="1348948"/>
              </a:lnTo>
              <a:lnTo>
                <a:pt x="610896" y="1348948"/>
              </a:lnTo>
            </a:path>
          </a:pathLst>
        </a:custGeom>
        <a:noFill/>
        <a:ln w="571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9E6FA502-7897-428D-AF68-965497BF53EF}">
      <dsp:nvSpPr>
        <dsp:cNvPr id="0" name=""/>
        <dsp:cNvSpPr/>
      </dsp:nvSpPr>
      <dsp:spPr>
        <a:xfrm>
          <a:off x="3619695" y="1243155"/>
          <a:ext cx="639502" cy="1348948"/>
        </a:xfrm>
        <a:custGeom>
          <a:avLst/>
          <a:gdLst/>
          <a:ahLst/>
          <a:cxnLst/>
          <a:rect l="0" t="0" r="0" b="0"/>
          <a:pathLst>
            <a:path>
              <a:moveTo>
                <a:pt x="639502" y="0"/>
              </a:moveTo>
              <a:lnTo>
                <a:pt x="639502" y="1348948"/>
              </a:lnTo>
              <a:lnTo>
                <a:pt x="0" y="1348948"/>
              </a:lnTo>
            </a:path>
          </a:pathLst>
        </a:custGeom>
        <a:noFill/>
        <a:ln w="571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E8A8CB91-57ED-4E75-B2DA-20AE27961C18}">
      <dsp:nvSpPr>
        <dsp:cNvPr id="0" name=""/>
        <dsp:cNvSpPr/>
      </dsp:nvSpPr>
      <dsp:spPr>
        <a:xfrm>
          <a:off x="4259198" y="1243155"/>
          <a:ext cx="2302377" cy="494807"/>
        </a:xfrm>
        <a:custGeom>
          <a:avLst/>
          <a:gdLst/>
          <a:ahLst/>
          <a:cxnLst/>
          <a:rect l="0" t="0" r="0" b="0"/>
          <a:pathLst>
            <a:path>
              <a:moveTo>
                <a:pt x="0" y="0"/>
              </a:moveTo>
              <a:lnTo>
                <a:pt x="0" y="494807"/>
              </a:lnTo>
              <a:lnTo>
                <a:pt x="2302377" y="494807"/>
              </a:lnTo>
            </a:path>
          </a:pathLst>
        </a:custGeom>
        <a:noFill/>
        <a:ln w="571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35696822-B701-49F6-9CAD-C01826C20433}">
      <dsp:nvSpPr>
        <dsp:cNvPr id="0" name=""/>
        <dsp:cNvSpPr/>
      </dsp:nvSpPr>
      <dsp:spPr>
        <a:xfrm>
          <a:off x="1951149" y="1243155"/>
          <a:ext cx="2308049" cy="493976"/>
        </a:xfrm>
        <a:custGeom>
          <a:avLst/>
          <a:gdLst/>
          <a:ahLst/>
          <a:cxnLst/>
          <a:rect l="0" t="0" r="0" b="0"/>
          <a:pathLst>
            <a:path>
              <a:moveTo>
                <a:pt x="2308049" y="0"/>
              </a:moveTo>
              <a:lnTo>
                <a:pt x="2308049" y="493976"/>
              </a:lnTo>
              <a:lnTo>
                <a:pt x="0" y="493976"/>
              </a:lnTo>
            </a:path>
          </a:pathLst>
        </a:custGeom>
        <a:noFill/>
        <a:ln w="571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94075A5F-D263-439F-994F-7B21D4E8BBB9}">
      <dsp:nvSpPr>
        <dsp:cNvPr id="0" name=""/>
        <dsp:cNvSpPr/>
      </dsp:nvSpPr>
      <dsp:spPr>
        <a:xfrm>
          <a:off x="4259198" y="1243155"/>
          <a:ext cx="271482" cy="487710"/>
        </a:xfrm>
        <a:custGeom>
          <a:avLst/>
          <a:gdLst/>
          <a:ahLst/>
          <a:cxnLst/>
          <a:rect l="0" t="0" r="0" b="0"/>
          <a:pathLst>
            <a:path>
              <a:moveTo>
                <a:pt x="0" y="0"/>
              </a:moveTo>
              <a:lnTo>
                <a:pt x="0" y="487710"/>
              </a:lnTo>
              <a:lnTo>
                <a:pt x="271482" y="487710"/>
              </a:lnTo>
            </a:path>
          </a:pathLst>
        </a:custGeom>
        <a:noFill/>
        <a:ln w="571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C27E9795-E087-4C57-897C-30F1920A41F8}">
      <dsp:nvSpPr>
        <dsp:cNvPr id="0" name=""/>
        <dsp:cNvSpPr/>
      </dsp:nvSpPr>
      <dsp:spPr>
        <a:xfrm>
          <a:off x="4031383" y="1243155"/>
          <a:ext cx="227815" cy="487548"/>
        </a:xfrm>
        <a:custGeom>
          <a:avLst/>
          <a:gdLst/>
          <a:ahLst/>
          <a:cxnLst/>
          <a:rect l="0" t="0" r="0" b="0"/>
          <a:pathLst>
            <a:path>
              <a:moveTo>
                <a:pt x="227815" y="0"/>
              </a:moveTo>
              <a:lnTo>
                <a:pt x="227815" y="487548"/>
              </a:lnTo>
              <a:lnTo>
                <a:pt x="0" y="487548"/>
              </a:lnTo>
            </a:path>
          </a:pathLst>
        </a:custGeom>
        <a:noFill/>
        <a:ln w="571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9F7C7703-D325-4F2A-B1DB-B1EBA801E532}">
      <dsp:nvSpPr>
        <dsp:cNvPr id="0" name=""/>
        <dsp:cNvSpPr/>
      </dsp:nvSpPr>
      <dsp:spPr>
        <a:xfrm>
          <a:off x="4284098" y="595416"/>
          <a:ext cx="1506211" cy="391778"/>
        </a:xfrm>
        <a:custGeom>
          <a:avLst/>
          <a:gdLst/>
          <a:ahLst/>
          <a:cxnLst/>
          <a:rect l="0" t="0" r="0" b="0"/>
          <a:pathLst>
            <a:path>
              <a:moveTo>
                <a:pt x="0" y="0"/>
              </a:moveTo>
              <a:lnTo>
                <a:pt x="1506211" y="391778"/>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2E24999E-B0DE-44FE-A1B8-300943BD290A}">
      <dsp:nvSpPr>
        <dsp:cNvPr id="0" name=""/>
        <dsp:cNvSpPr/>
      </dsp:nvSpPr>
      <dsp:spPr>
        <a:xfrm>
          <a:off x="3074519" y="72683"/>
          <a:ext cx="2419156" cy="522733"/>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ct val="35000"/>
            </a:spcAft>
          </a:pPr>
          <a:r>
            <a:rPr lang="tr-TR" sz="1600" b="1" kern="1200" dirty="0" smtClean="0">
              <a:solidFill>
                <a:schemeClr val="bg1"/>
              </a:solidFill>
              <a:latin typeface="Century Gothic" panose="020B0502020202020204" pitchFamily="34" charset="0"/>
            </a:rPr>
            <a:t>EGM</a:t>
          </a:r>
          <a:endParaRPr lang="tr-TR" sz="1600" b="1" kern="1200" dirty="0">
            <a:solidFill>
              <a:schemeClr val="bg1"/>
            </a:solidFill>
            <a:latin typeface="Century Gothic" panose="020B0502020202020204" pitchFamily="34" charset="0"/>
          </a:endParaRPr>
        </a:p>
      </dsp:txBody>
      <dsp:txXfrm>
        <a:off x="3074519" y="72683"/>
        <a:ext cx="2419156" cy="522733"/>
      </dsp:txXfrm>
    </dsp:sp>
    <dsp:sp modelId="{AA18FD35-B474-41B4-BF13-6A51579FBB51}">
      <dsp:nvSpPr>
        <dsp:cNvPr id="0" name=""/>
        <dsp:cNvSpPr/>
      </dsp:nvSpPr>
      <dsp:spPr>
        <a:xfrm>
          <a:off x="2728087" y="731234"/>
          <a:ext cx="3062222" cy="511921"/>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100000"/>
            </a:lnSpc>
            <a:spcBef>
              <a:spcPct val="0"/>
            </a:spcBef>
            <a:spcAft>
              <a:spcPct val="35000"/>
            </a:spcAft>
          </a:pPr>
          <a:r>
            <a:rPr lang="tr-TR" sz="1000" b="1" kern="1200" dirty="0" smtClean="0">
              <a:solidFill>
                <a:schemeClr val="bg1"/>
              </a:solidFill>
              <a:latin typeface="Century Gothic" panose="020B0502020202020204" pitchFamily="34" charset="0"/>
            </a:rPr>
            <a:t>TRAFİKTEN SORUMLU EMNİYET GENEL MÜDÜR YARDIMCISI </a:t>
          </a:r>
          <a:endParaRPr lang="tr-TR" sz="1000" b="1" kern="1200" dirty="0">
            <a:solidFill>
              <a:schemeClr val="bg1"/>
            </a:solidFill>
            <a:latin typeface="Century Gothic" panose="020B0502020202020204" pitchFamily="34" charset="0"/>
          </a:endParaRPr>
        </a:p>
      </dsp:txBody>
      <dsp:txXfrm>
        <a:off x="2728087" y="731234"/>
        <a:ext cx="3062222" cy="511921"/>
      </dsp:txXfrm>
    </dsp:sp>
    <dsp:sp modelId="{6AA66280-5E01-492B-B889-6A7196B9937B}">
      <dsp:nvSpPr>
        <dsp:cNvPr id="0" name=""/>
        <dsp:cNvSpPr/>
      </dsp:nvSpPr>
      <dsp:spPr>
        <a:xfrm>
          <a:off x="2194045" y="1445180"/>
          <a:ext cx="1837337" cy="571048"/>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100000"/>
            </a:lnSpc>
            <a:spcBef>
              <a:spcPct val="0"/>
            </a:spcBef>
            <a:spcAft>
              <a:spcPct val="35000"/>
            </a:spcAft>
          </a:pPr>
          <a:r>
            <a:rPr lang="tr-TR" sz="900" b="1" kern="1200" dirty="0" smtClean="0">
              <a:solidFill>
                <a:schemeClr val="bg1"/>
              </a:solidFill>
              <a:latin typeface="Century Gothic" panose="020B0502020202020204" pitchFamily="34" charset="0"/>
            </a:rPr>
            <a:t>TRAFİK UYGULAMA VE DENETLEME DAİRE BAŞKANLIĞI</a:t>
          </a:r>
          <a:endParaRPr lang="tr-TR" sz="900" b="1" kern="1200" dirty="0">
            <a:solidFill>
              <a:schemeClr val="bg1"/>
            </a:solidFill>
            <a:latin typeface="Century Gothic" panose="020B0502020202020204" pitchFamily="34" charset="0"/>
          </a:endParaRPr>
        </a:p>
      </dsp:txBody>
      <dsp:txXfrm>
        <a:off x="2194045" y="1445180"/>
        <a:ext cx="1837337" cy="571048"/>
      </dsp:txXfrm>
    </dsp:sp>
    <dsp:sp modelId="{712C52EF-0C2B-490F-B673-2FBFD83CFC8A}">
      <dsp:nvSpPr>
        <dsp:cNvPr id="0" name=""/>
        <dsp:cNvSpPr/>
      </dsp:nvSpPr>
      <dsp:spPr>
        <a:xfrm>
          <a:off x="4530680" y="1426648"/>
          <a:ext cx="1837337" cy="608434"/>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100000"/>
            </a:lnSpc>
            <a:spcBef>
              <a:spcPct val="0"/>
            </a:spcBef>
            <a:spcAft>
              <a:spcPct val="35000"/>
            </a:spcAft>
          </a:pPr>
          <a:r>
            <a:rPr lang="tr-TR" sz="900" b="1" kern="1200" dirty="0" smtClean="0">
              <a:solidFill>
                <a:schemeClr val="bg1"/>
              </a:solidFill>
              <a:latin typeface="Century Gothic" panose="020B0502020202020204" pitchFamily="34" charset="0"/>
            </a:rPr>
            <a:t>TRAFİK EĞİTİM ARAŞTIRMA DAİRESİ BAŞKANLIĞI</a:t>
          </a:r>
          <a:endParaRPr lang="tr-TR" sz="900" b="1" kern="1200" dirty="0">
            <a:solidFill>
              <a:schemeClr val="bg1"/>
            </a:solidFill>
            <a:latin typeface="Century Gothic" panose="020B0502020202020204" pitchFamily="34" charset="0"/>
          </a:endParaRPr>
        </a:p>
      </dsp:txBody>
      <dsp:txXfrm>
        <a:off x="4530680" y="1426648"/>
        <a:ext cx="1837337" cy="608434"/>
      </dsp:txXfrm>
    </dsp:sp>
    <dsp:sp modelId="{2E173ECF-CE53-41CE-8F5A-F70C4C385422}">
      <dsp:nvSpPr>
        <dsp:cNvPr id="0" name=""/>
        <dsp:cNvSpPr/>
      </dsp:nvSpPr>
      <dsp:spPr>
        <a:xfrm>
          <a:off x="113811" y="1440972"/>
          <a:ext cx="1837337" cy="592318"/>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100000"/>
            </a:lnSpc>
            <a:spcBef>
              <a:spcPct val="0"/>
            </a:spcBef>
            <a:spcAft>
              <a:spcPct val="35000"/>
            </a:spcAft>
          </a:pPr>
          <a:r>
            <a:rPr lang="tr-TR" sz="900" b="1" kern="1200" dirty="0" smtClean="0">
              <a:solidFill>
                <a:schemeClr val="bg1"/>
              </a:solidFill>
              <a:latin typeface="Century Gothic" panose="020B0502020202020204" pitchFamily="34" charset="0"/>
            </a:rPr>
            <a:t>TRAFİK PLANLAMA VE DESTEK DAİRESİ BAŞKANLIĞI</a:t>
          </a:r>
          <a:endParaRPr lang="tr-TR" sz="900" b="1" kern="1200" dirty="0">
            <a:solidFill>
              <a:schemeClr val="bg1"/>
            </a:solidFill>
            <a:latin typeface="Century Gothic" panose="020B0502020202020204" pitchFamily="34" charset="0"/>
          </a:endParaRPr>
        </a:p>
      </dsp:txBody>
      <dsp:txXfrm>
        <a:off x="113811" y="1440972"/>
        <a:ext cx="1837337" cy="592318"/>
      </dsp:txXfrm>
    </dsp:sp>
    <dsp:sp modelId="{33052207-F8AD-4155-A45C-3C5CB1A5270A}">
      <dsp:nvSpPr>
        <dsp:cNvPr id="0" name=""/>
        <dsp:cNvSpPr/>
      </dsp:nvSpPr>
      <dsp:spPr>
        <a:xfrm>
          <a:off x="6561575" y="1421642"/>
          <a:ext cx="1837337" cy="632642"/>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100000"/>
            </a:lnSpc>
            <a:spcBef>
              <a:spcPct val="0"/>
            </a:spcBef>
            <a:spcAft>
              <a:spcPct val="35000"/>
            </a:spcAft>
          </a:pPr>
          <a:r>
            <a:rPr lang="tr-TR" sz="900" b="1" kern="1200" dirty="0" smtClean="0">
              <a:solidFill>
                <a:schemeClr val="bg1"/>
              </a:solidFill>
              <a:latin typeface="Century Gothic" panose="020B0502020202020204" pitchFamily="34" charset="0"/>
            </a:rPr>
            <a:t>TRAFİK ARAŞTIRMA MERKEZİ MÜDÜRLÜĞÜ</a:t>
          </a:r>
          <a:endParaRPr lang="tr-TR" sz="900" b="1" kern="1200" dirty="0">
            <a:solidFill>
              <a:schemeClr val="bg1"/>
            </a:solidFill>
            <a:latin typeface="Century Gothic" panose="020B0502020202020204" pitchFamily="34" charset="0"/>
          </a:endParaRPr>
        </a:p>
      </dsp:txBody>
      <dsp:txXfrm>
        <a:off x="6561575" y="1421642"/>
        <a:ext cx="1837337" cy="632642"/>
      </dsp:txXfrm>
    </dsp:sp>
    <dsp:sp modelId="{4A1DFD76-5A69-4687-91CF-CBB3879E45D7}">
      <dsp:nvSpPr>
        <dsp:cNvPr id="0" name=""/>
        <dsp:cNvSpPr/>
      </dsp:nvSpPr>
      <dsp:spPr>
        <a:xfrm>
          <a:off x="1782358" y="2336143"/>
          <a:ext cx="1837337" cy="511921"/>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100000"/>
            </a:lnSpc>
            <a:spcBef>
              <a:spcPct val="0"/>
            </a:spcBef>
            <a:spcAft>
              <a:spcPct val="35000"/>
            </a:spcAft>
          </a:pPr>
          <a:r>
            <a:rPr lang="tr-TR" sz="900" b="1" kern="1200" dirty="0" smtClean="0">
              <a:solidFill>
                <a:schemeClr val="tx1"/>
              </a:solidFill>
              <a:latin typeface="Century Gothic" panose="020B0502020202020204" pitchFamily="34" charset="0"/>
            </a:rPr>
            <a:t>İL TRAFİK DENETLEME ŞUBE MÜDÜRLÜĞÜ</a:t>
          </a:r>
          <a:endParaRPr lang="tr-TR" sz="900" b="1" kern="1200" dirty="0">
            <a:solidFill>
              <a:schemeClr val="tx1"/>
            </a:solidFill>
            <a:latin typeface="Century Gothic" panose="020B0502020202020204" pitchFamily="34" charset="0"/>
          </a:endParaRPr>
        </a:p>
      </dsp:txBody>
      <dsp:txXfrm>
        <a:off x="1782358" y="2336143"/>
        <a:ext cx="1837337" cy="511921"/>
      </dsp:txXfrm>
    </dsp:sp>
    <dsp:sp modelId="{6F33A8A7-9E6D-4C58-84AC-17616F5E9857}">
      <dsp:nvSpPr>
        <dsp:cNvPr id="0" name=""/>
        <dsp:cNvSpPr/>
      </dsp:nvSpPr>
      <dsp:spPr>
        <a:xfrm>
          <a:off x="4870094" y="2336143"/>
          <a:ext cx="1837337" cy="511921"/>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100000"/>
            </a:lnSpc>
            <a:spcBef>
              <a:spcPct val="0"/>
            </a:spcBef>
            <a:spcAft>
              <a:spcPct val="35000"/>
            </a:spcAft>
          </a:pPr>
          <a:r>
            <a:rPr lang="tr-TR" sz="900" b="1" kern="1200" dirty="0" smtClean="0">
              <a:solidFill>
                <a:schemeClr val="tx1"/>
              </a:solidFill>
              <a:latin typeface="Century Gothic" panose="020B0502020202020204" pitchFamily="34" charset="0"/>
            </a:rPr>
            <a:t>İL TRAFİK TESCİL VE DENETLEME ŞUBE MÜDÜRLÜĞÜ</a:t>
          </a:r>
          <a:endParaRPr lang="tr-TR" sz="900" b="1" kern="1200" dirty="0">
            <a:solidFill>
              <a:schemeClr val="tx1"/>
            </a:solidFill>
            <a:latin typeface="Century Gothic" panose="020B0502020202020204" pitchFamily="34" charset="0"/>
          </a:endParaRPr>
        </a:p>
      </dsp:txBody>
      <dsp:txXfrm>
        <a:off x="4870094" y="2336143"/>
        <a:ext cx="1837337" cy="511921"/>
      </dsp:txXfrm>
    </dsp:sp>
    <dsp:sp modelId="{36B96C0F-BF5D-471A-AA7C-490401F7AA75}">
      <dsp:nvSpPr>
        <dsp:cNvPr id="0" name=""/>
        <dsp:cNvSpPr/>
      </dsp:nvSpPr>
      <dsp:spPr>
        <a:xfrm>
          <a:off x="1765854" y="3039580"/>
          <a:ext cx="1837337" cy="511921"/>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100000"/>
            </a:lnSpc>
            <a:spcBef>
              <a:spcPct val="0"/>
            </a:spcBef>
            <a:spcAft>
              <a:spcPct val="35000"/>
            </a:spcAft>
          </a:pPr>
          <a:r>
            <a:rPr lang="tr-TR" sz="900" b="1" kern="1200" dirty="0" smtClean="0">
              <a:solidFill>
                <a:schemeClr val="tx1"/>
              </a:solidFill>
              <a:latin typeface="Century Gothic" panose="020B0502020202020204" pitchFamily="34" charset="0"/>
            </a:rPr>
            <a:t>İL TRAFİK TESCİL ŞUBE MÜDÜRLÜĞÜ</a:t>
          </a:r>
          <a:endParaRPr lang="tr-TR" sz="900" b="1" kern="1200" dirty="0">
            <a:solidFill>
              <a:schemeClr val="tx1"/>
            </a:solidFill>
            <a:latin typeface="Century Gothic" panose="020B0502020202020204" pitchFamily="34" charset="0"/>
          </a:endParaRPr>
        </a:p>
      </dsp:txBody>
      <dsp:txXfrm>
        <a:off x="1765854" y="3039580"/>
        <a:ext cx="1837337" cy="511921"/>
      </dsp:txXfrm>
    </dsp:sp>
    <dsp:sp modelId="{445CA8BD-BD94-4C65-97A2-B5FD5C5B4AA4}">
      <dsp:nvSpPr>
        <dsp:cNvPr id="0" name=""/>
        <dsp:cNvSpPr/>
      </dsp:nvSpPr>
      <dsp:spPr>
        <a:xfrm>
          <a:off x="4878807" y="3039580"/>
          <a:ext cx="1837337" cy="511921"/>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100000"/>
            </a:lnSpc>
            <a:spcBef>
              <a:spcPct val="0"/>
            </a:spcBef>
            <a:spcAft>
              <a:spcPct val="35000"/>
            </a:spcAft>
          </a:pPr>
          <a:r>
            <a:rPr lang="tr-TR" sz="900" b="1" kern="1200" dirty="0" smtClean="0">
              <a:solidFill>
                <a:schemeClr val="tx1"/>
              </a:solidFill>
              <a:latin typeface="Century Gothic" panose="020B0502020202020204" pitchFamily="34" charset="0"/>
            </a:rPr>
            <a:t>İL BÖLGE TRAFİK DENETLEME ŞUBE MÜDÜRLÜĞÜ</a:t>
          </a:r>
          <a:endParaRPr lang="tr-TR" sz="900" b="1" kern="1200" dirty="0">
            <a:solidFill>
              <a:schemeClr val="tx1"/>
            </a:solidFill>
            <a:latin typeface="Century Gothic" panose="020B0502020202020204" pitchFamily="34" charset="0"/>
          </a:endParaRPr>
        </a:p>
      </dsp:txBody>
      <dsp:txXfrm>
        <a:off x="4878807" y="3039580"/>
        <a:ext cx="1837337" cy="511921"/>
      </dsp:txXfrm>
    </dsp:sp>
    <dsp:sp modelId="{88B43C4B-736E-469A-8680-EC7302D79CDF}">
      <dsp:nvSpPr>
        <dsp:cNvPr id="0" name=""/>
        <dsp:cNvSpPr/>
      </dsp:nvSpPr>
      <dsp:spPr>
        <a:xfrm>
          <a:off x="1756588" y="3744890"/>
          <a:ext cx="1837337" cy="511921"/>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100000"/>
            </a:lnSpc>
            <a:spcBef>
              <a:spcPct val="0"/>
            </a:spcBef>
            <a:spcAft>
              <a:spcPct val="35000"/>
            </a:spcAft>
          </a:pPr>
          <a:r>
            <a:rPr lang="tr-TR" sz="900" b="1" kern="1200" dirty="0" smtClean="0">
              <a:solidFill>
                <a:schemeClr val="tx1"/>
              </a:solidFill>
              <a:latin typeface="Century Gothic" panose="020B0502020202020204" pitchFamily="34" charset="0"/>
            </a:rPr>
            <a:t>İLÇE TRAFİK TESCİL VE DENETLEME BÜRO AMİRLİĞİ</a:t>
          </a:r>
          <a:endParaRPr lang="tr-TR" sz="900" b="1" kern="1200" dirty="0">
            <a:solidFill>
              <a:schemeClr val="tx1"/>
            </a:solidFill>
            <a:latin typeface="Century Gothic" panose="020B0502020202020204" pitchFamily="34" charset="0"/>
          </a:endParaRPr>
        </a:p>
      </dsp:txBody>
      <dsp:txXfrm>
        <a:off x="1756588" y="3744890"/>
        <a:ext cx="1837337" cy="511921"/>
      </dsp:txXfrm>
    </dsp:sp>
    <dsp:sp modelId="{DAD46680-65E2-476B-8FCC-72D208FACCE8}">
      <dsp:nvSpPr>
        <dsp:cNvPr id="0" name=""/>
        <dsp:cNvSpPr/>
      </dsp:nvSpPr>
      <dsp:spPr>
        <a:xfrm>
          <a:off x="4905110" y="3744890"/>
          <a:ext cx="1837337" cy="511921"/>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100000"/>
            </a:lnSpc>
            <a:spcBef>
              <a:spcPct val="0"/>
            </a:spcBef>
            <a:spcAft>
              <a:spcPct val="35000"/>
            </a:spcAft>
          </a:pPr>
          <a:r>
            <a:rPr lang="tr-TR" sz="900" b="1" kern="1200" dirty="0" smtClean="0">
              <a:solidFill>
                <a:schemeClr val="tx1"/>
              </a:solidFill>
              <a:latin typeface="Century Gothic" panose="020B0502020202020204" pitchFamily="34" charset="0"/>
            </a:rPr>
            <a:t>BÖLGE TRAFİK DENETLEME İSTASYON AMİRLİĞİ</a:t>
          </a:r>
          <a:endParaRPr lang="tr-TR" sz="900" b="1" kern="1200" dirty="0">
            <a:solidFill>
              <a:schemeClr val="tx1"/>
            </a:solidFill>
            <a:latin typeface="Century Gothic" panose="020B0502020202020204" pitchFamily="34" charset="0"/>
          </a:endParaRPr>
        </a:p>
      </dsp:txBody>
      <dsp:txXfrm>
        <a:off x="4905110" y="3744890"/>
        <a:ext cx="1837337" cy="511921"/>
      </dsp:txXfrm>
    </dsp:sp>
    <dsp:sp modelId="{980B3869-9769-4168-9F15-2728621E08FE}">
      <dsp:nvSpPr>
        <dsp:cNvPr id="0" name=""/>
        <dsp:cNvSpPr/>
      </dsp:nvSpPr>
      <dsp:spPr>
        <a:xfrm>
          <a:off x="1764471" y="4473835"/>
          <a:ext cx="1837337" cy="511921"/>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100000"/>
            </a:lnSpc>
            <a:spcBef>
              <a:spcPct val="0"/>
            </a:spcBef>
            <a:spcAft>
              <a:spcPct val="35000"/>
            </a:spcAft>
          </a:pPr>
          <a:r>
            <a:rPr lang="tr-TR" sz="900" b="1" kern="1200" dirty="0" smtClean="0">
              <a:solidFill>
                <a:schemeClr val="tx1"/>
              </a:solidFill>
              <a:latin typeface="Century Gothic" panose="020B0502020202020204" pitchFamily="34" charset="0"/>
            </a:rPr>
            <a:t>İLÇE TRAFİK DENETLEME BÜRO AMİRLİĞİ</a:t>
          </a:r>
          <a:endParaRPr lang="tr-TR" sz="900" b="1" kern="1200" dirty="0">
            <a:solidFill>
              <a:schemeClr val="tx1"/>
            </a:solidFill>
            <a:latin typeface="Century Gothic" panose="020B0502020202020204" pitchFamily="34" charset="0"/>
          </a:endParaRPr>
        </a:p>
      </dsp:txBody>
      <dsp:txXfrm>
        <a:off x="1764471" y="4473835"/>
        <a:ext cx="1837337" cy="51192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0.18624</cdr:x>
      <cdr:y>0.27208</cdr:y>
    </cdr:from>
    <cdr:to>
      <cdr:x>0.41924</cdr:x>
      <cdr:y>0.35725</cdr:y>
    </cdr:to>
    <cdr:sp macro="" textlink="">
      <cdr:nvSpPr>
        <cdr:cNvPr id="2" name="Metin kutusu 1"/>
        <cdr:cNvSpPr txBox="1"/>
      </cdr:nvSpPr>
      <cdr:spPr>
        <a:xfrm xmlns:a="http://schemas.openxmlformats.org/drawingml/2006/main">
          <a:off x="708612" y="948789"/>
          <a:ext cx="886555" cy="2970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tr-TR" sz="1600" b="1" dirty="0" smtClean="0">
              <a:latin typeface="Century Gothic" panose="020B0502020202020204" pitchFamily="34" charset="0"/>
            </a:rPr>
            <a:t>EĞİTİM</a:t>
          </a:r>
          <a:endParaRPr lang="tr-TR" sz="1600" b="1" dirty="0">
            <a:latin typeface="Century Gothic" panose="020B0502020202020204" pitchFamily="34" charset="0"/>
          </a:endParaRPr>
        </a:p>
      </cdr:txBody>
    </cdr:sp>
  </cdr:relSizeAnchor>
  <cdr:relSizeAnchor xmlns:cdr="http://schemas.openxmlformats.org/drawingml/2006/chartDrawing">
    <cdr:from>
      <cdr:x>0.54537</cdr:x>
      <cdr:y>0.26858</cdr:y>
    </cdr:from>
    <cdr:to>
      <cdr:x>0.82112</cdr:x>
      <cdr:y>0.35375</cdr:y>
    </cdr:to>
    <cdr:sp macro="" textlink="">
      <cdr:nvSpPr>
        <cdr:cNvPr id="3" name="Metin kutusu 2"/>
        <cdr:cNvSpPr txBox="1"/>
      </cdr:nvSpPr>
      <cdr:spPr>
        <a:xfrm xmlns:a="http://schemas.openxmlformats.org/drawingml/2006/main">
          <a:off x="2075080" y="936578"/>
          <a:ext cx="1049220" cy="2970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tr-TR" sz="1600" b="1" dirty="0" smtClean="0">
              <a:solidFill>
                <a:schemeClr val="bg1"/>
              </a:solidFill>
              <a:latin typeface="Century Gothic" panose="020B0502020202020204" pitchFamily="34" charset="0"/>
            </a:rPr>
            <a:t>DENETİM</a:t>
          </a:r>
          <a:endParaRPr lang="tr-TR" sz="1600" b="1" dirty="0">
            <a:solidFill>
              <a:schemeClr val="bg1"/>
            </a:solidFill>
            <a:latin typeface="Century Gothic" panose="020B0502020202020204" pitchFamily="34" charset="0"/>
          </a:endParaRPr>
        </a:p>
      </cdr:txBody>
    </cdr:sp>
  </cdr:relSizeAnchor>
  <cdr:relSizeAnchor xmlns:cdr="http://schemas.openxmlformats.org/drawingml/2006/chartDrawing">
    <cdr:from>
      <cdr:x>0.54236</cdr:x>
      <cdr:y>0.64038</cdr:y>
    </cdr:from>
    <cdr:to>
      <cdr:x>0.82413</cdr:x>
      <cdr:y>0.72555</cdr:y>
    </cdr:to>
    <cdr:sp macro="" textlink="">
      <cdr:nvSpPr>
        <cdr:cNvPr id="4" name="Metin kutusu 3"/>
        <cdr:cNvSpPr txBox="1"/>
      </cdr:nvSpPr>
      <cdr:spPr>
        <a:xfrm xmlns:a="http://schemas.openxmlformats.org/drawingml/2006/main">
          <a:off x="2063650" y="2233113"/>
          <a:ext cx="1072080" cy="2970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tr-TR" sz="1600" b="1" dirty="0" smtClean="0">
              <a:solidFill>
                <a:schemeClr val="bg1"/>
              </a:solidFill>
              <a:latin typeface="Century Gothic" panose="020B0502020202020204" pitchFamily="34" charset="0"/>
            </a:rPr>
            <a:t>ALTYAPI</a:t>
          </a:r>
          <a:endParaRPr lang="tr-TR" sz="1600" b="1" dirty="0">
            <a:solidFill>
              <a:schemeClr val="bg1"/>
            </a:solidFill>
            <a:latin typeface="Century Gothic" panose="020B0502020202020204" pitchFamily="34" charset="0"/>
          </a:endParaRPr>
        </a:p>
      </cdr:txBody>
    </cdr:sp>
  </cdr:relSizeAnchor>
  <cdr:relSizeAnchor xmlns:cdr="http://schemas.openxmlformats.org/drawingml/2006/chartDrawing">
    <cdr:from>
      <cdr:x>0.14218</cdr:x>
      <cdr:y>0.64694</cdr:y>
    </cdr:from>
    <cdr:to>
      <cdr:x>0.46096</cdr:x>
      <cdr:y>0.73211</cdr:y>
    </cdr:to>
    <cdr:sp macro="" textlink="">
      <cdr:nvSpPr>
        <cdr:cNvPr id="5" name="Metin kutusu 4"/>
        <cdr:cNvSpPr txBox="1"/>
      </cdr:nvSpPr>
      <cdr:spPr>
        <a:xfrm xmlns:a="http://schemas.openxmlformats.org/drawingml/2006/main">
          <a:off x="540991" y="2255973"/>
          <a:ext cx="1212908" cy="2970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tr-TR" sz="1600" b="1" dirty="0" smtClean="0">
              <a:solidFill>
                <a:schemeClr val="bg1"/>
              </a:solidFill>
              <a:latin typeface="Century Gothic" panose="020B0502020202020204" pitchFamily="34" charset="0"/>
            </a:rPr>
            <a:t>İLYARDIM</a:t>
          </a:r>
          <a:endParaRPr lang="tr-TR" sz="1600" b="1" dirty="0">
            <a:solidFill>
              <a:schemeClr val="bg1"/>
            </a:solidFill>
            <a:latin typeface="Century Gothic" panose="020B0502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D7E62A-6977-40CC-896A-3ADA22708A46}" type="datetimeFigureOut">
              <a:rPr lang="tr-TR" smtClean="0"/>
              <a:t>04.01.2019</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1159D1-6D3A-4ACF-A1CB-BCF779D620F3}" type="slidenum">
              <a:rPr lang="tr-TR" smtClean="0"/>
              <a:t>‹#›</a:t>
            </a:fld>
            <a:endParaRPr lang="tr-TR"/>
          </a:p>
        </p:txBody>
      </p:sp>
    </p:spTree>
    <p:extLst>
      <p:ext uri="{BB962C8B-B14F-4D97-AF65-F5344CB8AC3E}">
        <p14:creationId xmlns:p14="http://schemas.microsoft.com/office/powerpoint/2010/main" val="3746921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764F2C8-9484-449D-A96A-B99282C754A8}" type="slidenum">
              <a:rPr lang="tr-TR" smtClean="0"/>
              <a:t>1</a:t>
            </a:fld>
            <a:endParaRPr lang="tr-TR"/>
          </a:p>
        </p:txBody>
      </p:sp>
    </p:spTree>
    <p:extLst>
      <p:ext uri="{BB962C8B-B14F-4D97-AF65-F5344CB8AC3E}">
        <p14:creationId xmlns:p14="http://schemas.microsoft.com/office/powerpoint/2010/main" val="2480936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AD05108-6DEE-4F84-A617-567B57FA8944}" type="slidenum">
              <a:rPr lang="tr-TR" smtClean="0"/>
              <a:pPr/>
              <a:t>32</a:t>
            </a:fld>
            <a:endParaRPr lang="tr-TR"/>
          </a:p>
        </p:txBody>
      </p:sp>
    </p:spTree>
    <p:extLst>
      <p:ext uri="{BB962C8B-B14F-4D97-AF65-F5344CB8AC3E}">
        <p14:creationId xmlns:p14="http://schemas.microsoft.com/office/powerpoint/2010/main" val="576545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C4EA10AC-65F7-46D6-AD0A-2675477775A7}" type="datetimeFigureOut">
              <a:rPr lang="tr-TR" smtClean="0"/>
              <a:t>04.01.2019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56614B7-AE9E-4B23-B5CB-E4AEFEDED831}" type="slidenum">
              <a:rPr lang="tr-TR" smtClean="0"/>
              <a:t>‹#›</a:t>
            </a:fld>
            <a:endParaRPr lang="tr-TR"/>
          </a:p>
        </p:txBody>
      </p:sp>
    </p:spTree>
    <p:extLst>
      <p:ext uri="{BB962C8B-B14F-4D97-AF65-F5344CB8AC3E}">
        <p14:creationId xmlns:p14="http://schemas.microsoft.com/office/powerpoint/2010/main" val="1047498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4EA10AC-65F7-46D6-AD0A-2675477775A7}" type="datetimeFigureOut">
              <a:rPr lang="tr-TR" smtClean="0"/>
              <a:t>04.01.2019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56614B7-AE9E-4B23-B5CB-E4AEFEDED831}" type="slidenum">
              <a:rPr lang="tr-TR" smtClean="0"/>
              <a:t>‹#›</a:t>
            </a:fld>
            <a:endParaRPr lang="tr-TR"/>
          </a:p>
        </p:txBody>
      </p:sp>
    </p:spTree>
    <p:extLst>
      <p:ext uri="{BB962C8B-B14F-4D97-AF65-F5344CB8AC3E}">
        <p14:creationId xmlns:p14="http://schemas.microsoft.com/office/powerpoint/2010/main" val="152709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4EA10AC-65F7-46D6-AD0A-2675477775A7}" type="datetimeFigureOut">
              <a:rPr lang="tr-TR" smtClean="0"/>
              <a:t>04.01.2019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56614B7-AE9E-4B23-B5CB-E4AEFEDED831}" type="slidenum">
              <a:rPr lang="tr-TR" smtClean="0"/>
              <a:t>‹#›</a:t>
            </a:fld>
            <a:endParaRPr lang="tr-TR"/>
          </a:p>
        </p:txBody>
      </p:sp>
    </p:spTree>
    <p:extLst>
      <p:ext uri="{BB962C8B-B14F-4D97-AF65-F5344CB8AC3E}">
        <p14:creationId xmlns:p14="http://schemas.microsoft.com/office/powerpoint/2010/main" val="1055487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4EA10AC-65F7-46D6-AD0A-2675477775A7}" type="datetimeFigureOut">
              <a:rPr lang="tr-TR" smtClean="0"/>
              <a:t>04.01.2019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56614B7-AE9E-4B23-B5CB-E4AEFEDED831}" type="slidenum">
              <a:rPr lang="tr-TR" smtClean="0"/>
              <a:t>‹#›</a:t>
            </a:fld>
            <a:endParaRPr lang="tr-TR"/>
          </a:p>
        </p:txBody>
      </p:sp>
    </p:spTree>
    <p:extLst>
      <p:ext uri="{BB962C8B-B14F-4D97-AF65-F5344CB8AC3E}">
        <p14:creationId xmlns:p14="http://schemas.microsoft.com/office/powerpoint/2010/main" val="4154873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4EA10AC-65F7-46D6-AD0A-2675477775A7}" type="datetimeFigureOut">
              <a:rPr lang="tr-TR" smtClean="0"/>
              <a:t>04.01.2019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56614B7-AE9E-4B23-B5CB-E4AEFEDED831}" type="slidenum">
              <a:rPr lang="tr-TR" smtClean="0"/>
              <a:t>‹#›</a:t>
            </a:fld>
            <a:endParaRPr lang="tr-TR"/>
          </a:p>
        </p:txBody>
      </p:sp>
    </p:spTree>
    <p:extLst>
      <p:ext uri="{BB962C8B-B14F-4D97-AF65-F5344CB8AC3E}">
        <p14:creationId xmlns:p14="http://schemas.microsoft.com/office/powerpoint/2010/main" val="2364764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C4EA10AC-65F7-46D6-AD0A-2675477775A7}" type="datetimeFigureOut">
              <a:rPr lang="tr-TR" smtClean="0"/>
              <a:t>04.01.2019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56614B7-AE9E-4B23-B5CB-E4AEFEDED831}" type="slidenum">
              <a:rPr lang="tr-TR" smtClean="0"/>
              <a:t>‹#›</a:t>
            </a:fld>
            <a:endParaRPr lang="tr-TR"/>
          </a:p>
        </p:txBody>
      </p:sp>
    </p:spTree>
    <p:extLst>
      <p:ext uri="{BB962C8B-B14F-4D97-AF65-F5344CB8AC3E}">
        <p14:creationId xmlns:p14="http://schemas.microsoft.com/office/powerpoint/2010/main" val="3325849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29842" y="2505075"/>
            <a:ext cx="3868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29150" y="2505075"/>
            <a:ext cx="3887391"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C4EA10AC-65F7-46D6-AD0A-2675477775A7}" type="datetimeFigureOut">
              <a:rPr lang="tr-TR" smtClean="0"/>
              <a:t>04.01.2019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56614B7-AE9E-4B23-B5CB-E4AEFEDED831}" type="slidenum">
              <a:rPr lang="tr-TR" smtClean="0"/>
              <a:t>‹#›</a:t>
            </a:fld>
            <a:endParaRPr lang="tr-TR"/>
          </a:p>
        </p:txBody>
      </p:sp>
    </p:spTree>
    <p:extLst>
      <p:ext uri="{BB962C8B-B14F-4D97-AF65-F5344CB8AC3E}">
        <p14:creationId xmlns:p14="http://schemas.microsoft.com/office/powerpoint/2010/main" val="3902571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C4EA10AC-65F7-46D6-AD0A-2675477775A7}" type="datetimeFigureOut">
              <a:rPr lang="tr-TR" smtClean="0"/>
              <a:t>04.01.2019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56614B7-AE9E-4B23-B5CB-E4AEFEDED831}" type="slidenum">
              <a:rPr lang="tr-TR" smtClean="0"/>
              <a:t>‹#›</a:t>
            </a:fld>
            <a:endParaRPr lang="tr-TR"/>
          </a:p>
        </p:txBody>
      </p:sp>
    </p:spTree>
    <p:extLst>
      <p:ext uri="{BB962C8B-B14F-4D97-AF65-F5344CB8AC3E}">
        <p14:creationId xmlns:p14="http://schemas.microsoft.com/office/powerpoint/2010/main" val="2299241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EA10AC-65F7-46D6-AD0A-2675477775A7}" type="datetimeFigureOut">
              <a:rPr lang="tr-TR" smtClean="0"/>
              <a:t>04.01.2019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56614B7-AE9E-4B23-B5CB-E4AEFEDED831}" type="slidenum">
              <a:rPr lang="tr-TR" smtClean="0"/>
              <a:t>‹#›</a:t>
            </a:fld>
            <a:endParaRPr lang="tr-TR"/>
          </a:p>
        </p:txBody>
      </p:sp>
    </p:spTree>
    <p:extLst>
      <p:ext uri="{BB962C8B-B14F-4D97-AF65-F5344CB8AC3E}">
        <p14:creationId xmlns:p14="http://schemas.microsoft.com/office/powerpoint/2010/main" val="445588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4EA10AC-65F7-46D6-AD0A-2675477775A7}" type="datetimeFigureOut">
              <a:rPr lang="tr-TR" smtClean="0"/>
              <a:t>04.01.2019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56614B7-AE9E-4B23-B5CB-E4AEFEDED831}" type="slidenum">
              <a:rPr lang="tr-TR" smtClean="0"/>
              <a:t>‹#›</a:t>
            </a:fld>
            <a:endParaRPr lang="tr-TR"/>
          </a:p>
        </p:txBody>
      </p:sp>
    </p:spTree>
    <p:extLst>
      <p:ext uri="{BB962C8B-B14F-4D97-AF65-F5344CB8AC3E}">
        <p14:creationId xmlns:p14="http://schemas.microsoft.com/office/powerpoint/2010/main" val="4108730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4EA10AC-65F7-46D6-AD0A-2675477775A7}" type="datetimeFigureOut">
              <a:rPr lang="tr-TR" smtClean="0"/>
              <a:t>04.01.2019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56614B7-AE9E-4B23-B5CB-E4AEFEDED831}" type="slidenum">
              <a:rPr lang="tr-TR" smtClean="0"/>
              <a:t>‹#›</a:t>
            </a:fld>
            <a:endParaRPr lang="tr-TR"/>
          </a:p>
        </p:txBody>
      </p:sp>
    </p:spTree>
    <p:extLst>
      <p:ext uri="{BB962C8B-B14F-4D97-AF65-F5344CB8AC3E}">
        <p14:creationId xmlns:p14="http://schemas.microsoft.com/office/powerpoint/2010/main" val="234984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EA10AC-65F7-46D6-AD0A-2675477775A7}" type="datetimeFigureOut">
              <a:rPr lang="tr-TR" smtClean="0"/>
              <a:t>04.01.2019</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6614B7-AE9E-4B23-B5CB-E4AEFEDED831}" type="slidenum">
              <a:rPr lang="tr-TR" smtClean="0"/>
              <a:t>‹#›</a:t>
            </a:fld>
            <a:endParaRPr lang="tr-TR"/>
          </a:p>
        </p:txBody>
      </p:sp>
    </p:spTree>
    <p:extLst>
      <p:ext uri="{BB962C8B-B14F-4D97-AF65-F5344CB8AC3E}">
        <p14:creationId xmlns:p14="http://schemas.microsoft.com/office/powerpoint/2010/main" val="2168187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DENETLEME%20K&#214;PR&#220;LER/TRAF&#304;K%20KURULU&#350;LARI%20&#199;ALI&#350;MA%20Y&#214;NETMEL&#304;&#286;&#304;.docx" TargetMode="Externa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6" name="Dikdörtgen 15"/>
          <p:cNvSpPr/>
          <p:nvPr/>
        </p:nvSpPr>
        <p:spPr>
          <a:xfrm>
            <a:off x="1877132" y="1"/>
            <a:ext cx="5361604" cy="6858000"/>
          </a:xfrm>
          <a:prstGeom prst="rect">
            <a:avLst/>
          </a:prstGeom>
          <a:pattFill prst="sphere">
            <a:fgClr>
              <a:schemeClr val="accent5">
                <a:lumMod val="50000"/>
              </a:schemeClr>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tr-TR" sz="2800" b="1" spc="300" dirty="0">
              <a:solidFill>
                <a:schemeClr val="accent1">
                  <a:lumMod val="40000"/>
                  <a:lumOff val="60000"/>
                </a:schemeClr>
              </a:solidFill>
              <a:latin typeface="Arial Black" pitchFamily="34" charset="0"/>
            </a:endParaRPr>
          </a:p>
        </p:txBody>
      </p:sp>
      <p:sp>
        <p:nvSpPr>
          <p:cNvPr id="8" name="Altbilgi Yer Tutucusu 3"/>
          <p:cNvSpPr>
            <a:spLocks noGrp="1"/>
          </p:cNvSpPr>
          <p:nvPr>
            <p:ph type="ftr" sz="quarter" idx="11"/>
          </p:nvPr>
        </p:nvSpPr>
        <p:spPr>
          <a:xfrm>
            <a:off x="1877132" y="6480323"/>
            <a:ext cx="5304861" cy="365125"/>
          </a:xfrm>
        </p:spPr>
        <p:txBody>
          <a:bodyPr/>
          <a:lstStyle/>
          <a:p>
            <a:r>
              <a:rPr lang="tr-TR" sz="1600" i="1" dirty="0">
                <a:solidFill>
                  <a:schemeClr val="bg1"/>
                </a:solidFill>
              </a:rPr>
              <a:t>Eskişehir Trafik Polis Eğitim Merkezi Müdürlüğü</a:t>
            </a:r>
            <a:endParaRPr lang="en-US" sz="1600" i="1" dirty="0">
              <a:solidFill>
                <a:schemeClr val="bg1"/>
              </a:solidFill>
            </a:endParaRPr>
          </a:p>
        </p:txBody>
      </p:sp>
      <p:pic>
        <p:nvPicPr>
          <p:cNvPr id="2" name="Resim 1"/>
          <p:cNvPicPr>
            <a:picLocks noChangeAspect="1"/>
          </p:cNvPicPr>
          <p:nvPr/>
        </p:nvPicPr>
        <p:blipFill rotWithShape="1">
          <a:blip r:embed="rId3">
            <a:extLst>
              <a:ext uri="{28A0092B-C50C-407E-A947-70E740481C1C}">
                <a14:useLocalDpi xmlns:a14="http://schemas.microsoft.com/office/drawing/2010/main" val="0"/>
              </a:ext>
            </a:extLst>
          </a:blip>
          <a:srcRect l="21020" r="23540"/>
          <a:stretch/>
        </p:blipFill>
        <p:spPr>
          <a:xfrm>
            <a:off x="3442107" y="2551288"/>
            <a:ext cx="2174909" cy="3022768"/>
          </a:xfrm>
          <a:prstGeom prst="rect">
            <a:avLst/>
          </a:prstGeom>
        </p:spPr>
      </p:pic>
      <p:sp>
        <p:nvSpPr>
          <p:cNvPr id="15" name="Dikdörtgen 14"/>
          <p:cNvSpPr/>
          <p:nvPr/>
        </p:nvSpPr>
        <p:spPr>
          <a:xfrm>
            <a:off x="1973448" y="158036"/>
            <a:ext cx="5212883" cy="2053233"/>
          </a:xfrm>
          <a:prstGeom prst="rect">
            <a:avLst/>
          </a:prstGeom>
          <a:noFill/>
        </p:spPr>
        <p:txBody>
          <a:bodyPr wrap="square" lIns="113136" tIns="56568" rIns="113136" bIns="56568">
            <a:spAutoFit/>
          </a:bodyPr>
          <a:lstStyle/>
          <a:p>
            <a:pPr algn="ctr"/>
            <a:r>
              <a:rPr lang="tr-TR" sz="2800" b="1"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rPr>
              <a:t>1.Ünite</a:t>
            </a:r>
          </a:p>
          <a:p>
            <a:pPr algn="ctr"/>
            <a:endParaRPr lang="tr-TR" sz="2800" b="1"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endParaRPr>
          </a:p>
          <a:p>
            <a:pPr algn="ctr"/>
            <a:r>
              <a:rPr lang="tr-TR" sz="3500" b="1" dirty="0" smtClean="0">
                <a:ln w="0"/>
                <a:solidFill>
                  <a:schemeClr val="bg1"/>
                </a:solidFill>
                <a:effectLst>
                  <a:outerShdw blurRad="38100" dist="19050" dir="2700000" algn="tl" rotWithShape="0">
                    <a:schemeClr val="dk1">
                      <a:alpha val="40000"/>
                    </a:schemeClr>
                  </a:outerShdw>
                </a:effectLst>
                <a:latin typeface="Century Gothic" panose="020B0502020202020204" pitchFamily="34" charset="0"/>
              </a:rPr>
              <a:t>TRAFİK GÜVENLİĞİ VE TRAFİK DENETİMİ</a:t>
            </a:r>
            <a:endParaRPr lang="tr-TR" sz="3500" b="1"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25" name="Dikdörtgen 24"/>
          <p:cNvSpPr/>
          <p:nvPr/>
        </p:nvSpPr>
        <p:spPr>
          <a:xfrm>
            <a:off x="1278418" y="1"/>
            <a:ext cx="321782" cy="6858000"/>
          </a:xfrm>
          <a:prstGeom prst="rect">
            <a:avLst/>
          </a:prstGeom>
          <a:pattFill prst="sphere">
            <a:fgClr>
              <a:schemeClr val="accent5">
                <a:lumMod val="50000"/>
              </a:schemeClr>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tr-TR" sz="2800" b="1" spc="300" dirty="0">
              <a:solidFill>
                <a:schemeClr val="accent4">
                  <a:lumMod val="75000"/>
                </a:schemeClr>
              </a:solidFill>
              <a:latin typeface="Arial Black" pitchFamily="34" charset="0"/>
            </a:endParaRPr>
          </a:p>
        </p:txBody>
      </p:sp>
      <p:sp>
        <p:nvSpPr>
          <p:cNvPr id="26" name="Dikdörtgen 25"/>
          <p:cNvSpPr/>
          <p:nvPr/>
        </p:nvSpPr>
        <p:spPr>
          <a:xfrm>
            <a:off x="660499" y="1"/>
            <a:ext cx="321782" cy="6858000"/>
          </a:xfrm>
          <a:prstGeom prst="rect">
            <a:avLst/>
          </a:prstGeom>
          <a:pattFill prst="sphere">
            <a:fgClr>
              <a:schemeClr val="accent5">
                <a:lumMod val="50000"/>
              </a:schemeClr>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tr-TR" sz="2800" b="1" spc="300" dirty="0">
              <a:solidFill>
                <a:schemeClr val="accent4">
                  <a:lumMod val="75000"/>
                </a:schemeClr>
              </a:solidFill>
              <a:latin typeface="Arial Black" pitchFamily="34" charset="0"/>
            </a:endParaRPr>
          </a:p>
        </p:txBody>
      </p:sp>
      <p:sp>
        <p:nvSpPr>
          <p:cNvPr id="27" name="Dikdörtgen 26"/>
          <p:cNvSpPr/>
          <p:nvPr/>
        </p:nvSpPr>
        <p:spPr>
          <a:xfrm>
            <a:off x="0" y="1"/>
            <a:ext cx="321782" cy="6858000"/>
          </a:xfrm>
          <a:prstGeom prst="rect">
            <a:avLst/>
          </a:prstGeom>
          <a:pattFill prst="sphere">
            <a:fgClr>
              <a:schemeClr val="accent5">
                <a:lumMod val="50000"/>
              </a:schemeClr>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tr-TR" sz="2800" b="1" spc="300" dirty="0">
              <a:solidFill>
                <a:schemeClr val="accent4">
                  <a:lumMod val="75000"/>
                </a:schemeClr>
              </a:solidFill>
              <a:latin typeface="Arial Black" pitchFamily="34" charset="0"/>
            </a:endParaRPr>
          </a:p>
        </p:txBody>
      </p:sp>
      <p:sp>
        <p:nvSpPr>
          <p:cNvPr id="28" name="Dikdörtgen 27"/>
          <p:cNvSpPr/>
          <p:nvPr/>
        </p:nvSpPr>
        <p:spPr>
          <a:xfrm>
            <a:off x="7530971" y="1"/>
            <a:ext cx="321782" cy="6858000"/>
          </a:xfrm>
          <a:prstGeom prst="rect">
            <a:avLst/>
          </a:prstGeom>
          <a:pattFill prst="sphere">
            <a:fgClr>
              <a:schemeClr val="accent5">
                <a:lumMod val="50000"/>
              </a:schemeClr>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tr-TR" sz="2800" b="1" spc="300" dirty="0">
              <a:solidFill>
                <a:schemeClr val="accent4">
                  <a:lumMod val="75000"/>
                </a:schemeClr>
              </a:solidFill>
              <a:latin typeface="Arial Black" pitchFamily="34" charset="0"/>
            </a:endParaRPr>
          </a:p>
        </p:txBody>
      </p:sp>
      <p:sp>
        <p:nvSpPr>
          <p:cNvPr id="29" name="Dikdörtgen 28"/>
          <p:cNvSpPr/>
          <p:nvPr/>
        </p:nvSpPr>
        <p:spPr>
          <a:xfrm>
            <a:off x="8144989" y="1"/>
            <a:ext cx="321782" cy="6858000"/>
          </a:xfrm>
          <a:prstGeom prst="rect">
            <a:avLst/>
          </a:prstGeom>
          <a:pattFill prst="sphere">
            <a:fgClr>
              <a:schemeClr val="accent5">
                <a:lumMod val="50000"/>
              </a:schemeClr>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tr-TR" sz="2800" b="1" spc="300" dirty="0">
              <a:solidFill>
                <a:schemeClr val="accent4">
                  <a:lumMod val="75000"/>
                </a:schemeClr>
              </a:solidFill>
              <a:latin typeface="Arial Black" pitchFamily="34" charset="0"/>
            </a:endParaRPr>
          </a:p>
        </p:txBody>
      </p:sp>
      <p:sp>
        <p:nvSpPr>
          <p:cNvPr id="30" name="Dikdörtgen 29"/>
          <p:cNvSpPr/>
          <p:nvPr/>
        </p:nvSpPr>
        <p:spPr>
          <a:xfrm>
            <a:off x="8811332" y="1"/>
            <a:ext cx="321782" cy="6858000"/>
          </a:xfrm>
          <a:prstGeom prst="rect">
            <a:avLst/>
          </a:prstGeom>
          <a:pattFill prst="sphere">
            <a:fgClr>
              <a:schemeClr val="accent5">
                <a:lumMod val="50000"/>
              </a:schemeClr>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tr-TR" sz="2800" b="1" spc="300" dirty="0">
              <a:solidFill>
                <a:schemeClr val="accent4">
                  <a:lumMod val="75000"/>
                </a:schemeClr>
              </a:solidFill>
              <a:latin typeface="Arial Black" pitchFamily="34" charset="0"/>
            </a:endParaRPr>
          </a:p>
        </p:txBody>
      </p:sp>
    </p:spTree>
    <p:extLst>
      <p:ext uri="{BB962C8B-B14F-4D97-AF65-F5344CB8AC3E}">
        <p14:creationId xmlns:p14="http://schemas.microsoft.com/office/powerpoint/2010/main" val="2209462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52820"/>
            <a:ext cx="9144000" cy="919840"/>
          </a:xfrm>
          <a:prstGeom prst="rect">
            <a:avLst/>
          </a:prstGeom>
          <a:pattFill prst="sphere">
            <a:fgClr>
              <a:schemeClr val="accent5">
                <a:lumMod val="50000"/>
              </a:schemeClr>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tr-TR" sz="135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931" y="125817"/>
            <a:ext cx="801824" cy="801824"/>
          </a:xfrm>
          <a:prstGeom prst="rect">
            <a:avLst/>
          </a:prstGeom>
        </p:spPr>
      </p:pic>
      <p:sp>
        <p:nvSpPr>
          <p:cNvPr id="27" name="Dikdörtgen 26"/>
          <p:cNvSpPr/>
          <p:nvPr/>
        </p:nvSpPr>
        <p:spPr>
          <a:xfrm rot="10800000" flipV="1">
            <a:off x="0" y="6749488"/>
            <a:ext cx="9144000" cy="64291"/>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26">
              <a:solidFill>
                <a:schemeClr val="accent1">
                  <a:lumMod val="40000"/>
                  <a:lumOff val="60000"/>
                </a:schemeClr>
              </a:solidFill>
            </a:endParaRPr>
          </a:p>
        </p:txBody>
      </p:sp>
      <p:sp>
        <p:nvSpPr>
          <p:cNvPr id="29" name="Altbilgi Yer Tutucusu 3"/>
          <p:cNvSpPr>
            <a:spLocks noGrp="1"/>
          </p:cNvSpPr>
          <p:nvPr>
            <p:ph type="ftr" sz="quarter" idx="11"/>
          </p:nvPr>
        </p:nvSpPr>
        <p:spPr>
          <a:xfrm>
            <a:off x="6409204" y="6672792"/>
            <a:ext cx="2921023" cy="195838"/>
          </a:xfrm>
        </p:spPr>
        <p:txBody>
          <a:bodyPr/>
          <a:lstStyle/>
          <a:p>
            <a:r>
              <a:rPr lang="tr-TR" sz="900" b="1" i="1" dirty="0">
                <a:solidFill>
                  <a:schemeClr val="tx1"/>
                </a:solidFill>
                <a:latin typeface="Century Gothic" panose="020B0502020202020204" pitchFamily="34" charset="0"/>
              </a:rPr>
              <a:t>Eskişehir Trafik Polis Eğitim Merkezi Müdürlüğü.</a:t>
            </a:r>
            <a:endParaRPr lang="en-US" sz="900" b="1" i="1" dirty="0">
              <a:solidFill>
                <a:schemeClr val="tx1"/>
              </a:solidFill>
              <a:latin typeface="Century Gothic" panose="020B0502020202020204" pitchFamily="34" charset="0"/>
            </a:endParaRPr>
          </a:p>
        </p:txBody>
      </p:sp>
      <p:pic>
        <p:nvPicPr>
          <p:cNvPr id="26" name="Picture 2" descr="http://www.trafik.gov.tr/SiteAssets/Trafik%20Kitapl%C4%B1k/Mevzuat/LOGO_TRAFI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939" r="27224"/>
          <a:stretch/>
        </p:blipFill>
        <p:spPr bwMode="auto">
          <a:xfrm>
            <a:off x="8455378" y="103384"/>
            <a:ext cx="557462" cy="82369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cxnSp>
        <p:nvCxnSpPr>
          <p:cNvPr id="3" name="Düz Bağlayıcı 2"/>
          <p:cNvCxnSpPr/>
          <p:nvPr/>
        </p:nvCxnSpPr>
        <p:spPr>
          <a:xfrm>
            <a:off x="0" y="125953"/>
            <a:ext cx="9144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0" y="895611"/>
            <a:ext cx="9144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1118911" y="289614"/>
            <a:ext cx="5938852" cy="461665"/>
          </a:xfrm>
          <a:prstGeom prst="rect">
            <a:avLst/>
          </a:prstGeom>
          <a:noFill/>
        </p:spPr>
        <p:txBody>
          <a:bodyPr wrap="square" rtlCol="0">
            <a:spAutoFit/>
          </a:bodyPr>
          <a:lstStyle/>
          <a:p>
            <a:r>
              <a:rPr lang="tr-TR" sz="2400" b="1" spc="300" dirty="0" smtClean="0">
                <a:solidFill>
                  <a:schemeClr val="bg1"/>
                </a:solidFill>
              </a:rPr>
              <a:t>1.1.3. Trafik Güvenliği</a:t>
            </a:r>
            <a:endParaRPr lang="tr-TR" sz="2400" b="1" spc="300" dirty="0">
              <a:solidFill>
                <a:schemeClr val="bg1"/>
              </a:solidFill>
            </a:endParaRPr>
          </a:p>
        </p:txBody>
      </p:sp>
      <p:sp>
        <p:nvSpPr>
          <p:cNvPr id="2" name="Dikdörtgen 1"/>
          <p:cNvSpPr/>
          <p:nvPr/>
        </p:nvSpPr>
        <p:spPr>
          <a:xfrm>
            <a:off x="201545" y="3169508"/>
            <a:ext cx="8740909" cy="3416320"/>
          </a:xfrm>
          <a:prstGeom prst="rect">
            <a:avLst/>
          </a:prstGeom>
        </p:spPr>
        <p:txBody>
          <a:bodyPr wrap="square">
            <a:spAutoFit/>
          </a:bodyPr>
          <a:lstStyle/>
          <a:p>
            <a:pPr indent="361950" algn="just">
              <a:lnSpc>
                <a:spcPct val="150000"/>
              </a:lnSpc>
            </a:pPr>
            <a:r>
              <a:rPr lang="tr-TR" dirty="0" smtClean="0"/>
              <a:t>Trafik </a:t>
            </a:r>
            <a:r>
              <a:rPr lang="tr-TR" dirty="0"/>
              <a:t>güvenliğinin tarihsel gelişimi incelendiğinde ilk başlarda tüm sorumluluğun yol </a:t>
            </a:r>
            <a:r>
              <a:rPr lang="tr-TR" dirty="0" smtClean="0"/>
              <a:t>kullanıcılarına yüklediği </a:t>
            </a:r>
            <a:r>
              <a:rPr lang="tr-TR" dirty="0"/>
              <a:t>görülmektedir. Trafik kazalarının meydana gelmemesi için buna göre bütün </a:t>
            </a:r>
            <a:r>
              <a:rPr lang="tr-TR" dirty="0" smtClean="0"/>
              <a:t>sorumluluk sürücü</a:t>
            </a:r>
            <a:r>
              <a:rPr lang="tr-TR" dirty="0"/>
              <a:t>, yolcu ve yayalardadır. Ancak yol kullanıcılarının davranış biçimleri tanımlanmamış, yalnızca </a:t>
            </a:r>
            <a:r>
              <a:rPr lang="tr-TR" dirty="0" smtClean="0"/>
              <a:t>trafik güvenliğini </a:t>
            </a:r>
            <a:r>
              <a:rPr lang="tr-TR" dirty="0"/>
              <a:t>sağlama konusunda sorumlu tutulmuşlardır.</a:t>
            </a:r>
          </a:p>
          <a:p>
            <a:pPr indent="361950" algn="just">
              <a:lnSpc>
                <a:spcPct val="150000"/>
              </a:lnSpc>
            </a:pPr>
            <a:r>
              <a:rPr lang="tr-TR" dirty="0" smtClean="0"/>
              <a:t>Zamanla </a:t>
            </a:r>
            <a:r>
              <a:rPr lang="tr-TR" dirty="0"/>
              <a:t>bu şekilde ilerleme kaydedilememiş ve trafik güvenliğini sağlamaya yönelik bir </a:t>
            </a:r>
            <a:r>
              <a:rPr lang="tr-TR" dirty="0" smtClean="0"/>
              <a:t>takım yasal </a:t>
            </a:r>
            <a:r>
              <a:rPr lang="tr-TR" dirty="0"/>
              <a:t>düzenlemeler yapılarak uygulanmaya başlanmıştır. Bu düzenlemeler sayesinde belli </a:t>
            </a:r>
            <a:r>
              <a:rPr lang="tr-TR" dirty="0" smtClean="0"/>
              <a:t>düzeyde gelişme </a:t>
            </a:r>
            <a:r>
              <a:rPr lang="tr-TR" dirty="0"/>
              <a:t>elde edilmiştir. Ne var ki yasal düzenlemelerde bir noktadan sonra trafik güvenliğini </a:t>
            </a:r>
            <a:r>
              <a:rPr lang="tr-TR" dirty="0" smtClean="0"/>
              <a:t>sağlamakta yetersiz </a:t>
            </a:r>
            <a:r>
              <a:rPr lang="tr-TR" dirty="0"/>
              <a:t>kalmıştır.</a:t>
            </a:r>
          </a:p>
        </p:txBody>
      </p:sp>
      <p:pic>
        <p:nvPicPr>
          <p:cNvPr id="11" name="Picture 2" descr="http://img.hurriyet.com.tr/_np/3792/2685379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0233"/>
          <a:stretch/>
        </p:blipFill>
        <p:spPr bwMode="auto">
          <a:xfrm>
            <a:off x="5334054" y="1090735"/>
            <a:ext cx="3447418" cy="21679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410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52820"/>
            <a:ext cx="9144000" cy="919840"/>
          </a:xfrm>
          <a:prstGeom prst="rect">
            <a:avLst/>
          </a:prstGeom>
          <a:pattFill prst="sphere">
            <a:fgClr>
              <a:schemeClr val="accent5">
                <a:lumMod val="50000"/>
              </a:schemeClr>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tr-TR" sz="135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931" y="125817"/>
            <a:ext cx="801824" cy="801824"/>
          </a:xfrm>
          <a:prstGeom prst="rect">
            <a:avLst/>
          </a:prstGeom>
        </p:spPr>
      </p:pic>
      <p:sp>
        <p:nvSpPr>
          <p:cNvPr id="27" name="Dikdörtgen 26"/>
          <p:cNvSpPr/>
          <p:nvPr/>
        </p:nvSpPr>
        <p:spPr>
          <a:xfrm rot="10800000" flipV="1">
            <a:off x="0" y="6749488"/>
            <a:ext cx="9144000" cy="64291"/>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26">
              <a:solidFill>
                <a:schemeClr val="accent1">
                  <a:lumMod val="40000"/>
                  <a:lumOff val="60000"/>
                </a:schemeClr>
              </a:solidFill>
            </a:endParaRPr>
          </a:p>
        </p:txBody>
      </p:sp>
      <p:sp>
        <p:nvSpPr>
          <p:cNvPr id="29" name="Altbilgi Yer Tutucusu 3"/>
          <p:cNvSpPr>
            <a:spLocks noGrp="1"/>
          </p:cNvSpPr>
          <p:nvPr>
            <p:ph type="ftr" sz="quarter" idx="11"/>
          </p:nvPr>
        </p:nvSpPr>
        <p:spPr>
          <a:xfrm>
            <a:off x="6409204" y="6672792"/>
            <a:ext cx="2921023" cy="195838"/>
          </a:xfrm>
        </p:spPr>
        <p:txBody>
          <a:bodyPr/>
          <a:lstStyle/>
          <a:p>
            <a:r>
              <a:rPr lang="tr-TR" sz="900" b="1" i="1" dirty="0">
                <a:solidFill>
                  <a:schemeClr val="tx1"/>
                </a:solidFill>
                <a:latin typeface="Century Gothic" panose="020B0502020202020204" pitchFamily="34" charset="0"/>
              </a:rPr>
              <a:t>Eskişehir Trafik Polis Eğitim Merkezi Müdürlüğü.</a:t>
            </a:r>
            <a:endParaRPr lang="en-US" sz="900" b="1" i="1" dirty="0">
              <a:solidFill>
                <a:schemeClr val="tx1"/>
              </a:solidFill>
              <a:latin typeface="Century Gothic" panose="020B0502020202020204" pitchFamily="34" charset="0"/>
            </a:endParaRPr>
          </a:p>
        </p:txBody>
      </p:sp>
      <p:pic>
        <p:nvPicPr>
          <p:cNvPr id="26" name="Picture 2" descr="http://www.trafik.gov.tr/SiteAssets/Trafik%20Kitapl%C4%B1k/Mevzuat/LOGO_TRAFI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939" r="27224"/>
          <a:stretch/>
        </p:blipFill>
        <p:spPr bwMode="auto">
          <a:xfrm>
            <a:off x="8455378" y="103384"/>
            <a:ext cx="557462" cy="82369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cxnSp>
        <p:nvCxnSpPr>
          <p:cNvPr id="3" name="Düz Bağlayıcı 2"/>
          <p:cNvCxnSpPr/>
          <p:nvPr/>
        </p:nvCxnSpPr>
        <p:spPr>
          <a:xfrm>
            <a:off x="0" y="125953"/>
            <a:ext cx="9144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0" y="895611"/>
            <a:ext cx="9144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9" name="Picture 6" descr="http://corumtime.com/wp-content/uploads/2014/07/trafik-polisi-radar-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3060" y="1125170"/>
            <a:ext cx="3261050" cy="208396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Dikdörtgen 1"/>
          <p:cNvSpPr/>
          <p:nvPr/>
        </p:nvSpPr>
        <p:spPr>
          <a:xfrm>
            <a:off x="369042" y="3286184"/>
            <a:ext cx="8564776" cy="2957861"/>
          </a:xfrm>
          <a:prstGeom prst="rect">
            <a:avLst/>
          </a:prstGeom>
        </p:spPr>
        <p:txBody>
          <a:bodyPr wrap="square">
            <a:spAutoFit/>
          </a:bodyPr>
          <a:lstStyle/>
          <a:p>
            <a:pPr indent="361950" algn="just">
              <a:lnSpc>
                <a:spcPct val="150000"/>
              </a:lnSpc>
            </a:pPr>
            <a:r>
              <a:rPr lang="tr-TR" dirty="0"/>
              <a:t>Gelişen bilim ve teknolojinin de yardımıyla klasik anlayış terk edilerek trafik güvenliği farklı </a:t>
            </a:r>
            <a:r>
              <a:rPr lang="tr-TR" dirty="0" smtClean="0"/>
              <a:t>ve çağdaş </a:t>
            </a:r>
            <a:r>
              <a:rPr lang="tr-TR" dirty="0"/>
              <a:t>bir bakış açısıyla ele alınmaya başlamıştır. Yol </a:t>
            </a:r>
            <a:r>
              <a:rPr lang="tr-TR" dirty="0" smtClean="0"/>
              <a:t>kullanıcılarının </a:t>
            </a:r>
            <a:r>
              <a:rPr lang="tr-TR" dirty="0"/>
              <a:t>sorumlu davranmalarının </a:t>
            </a:r>
            <a:r>
              <a:rPr lang="tr-TR" dirty="0" smtClean="0"/>
              <a:t>ve yasaların </a:t>
            </a:r>
            <a:r>
              <a:rPr lang="tr-TR" dirty="0"/>
              <a:t>trafik güvenliğini sağlamada yetersiz kalmasından dolayı kara yolu alt yapısının insan </a:t>
            </a:r>
            <a:r>
              <a:rPr lang="tr-TR" dirty="0" smtClean="0"/>
              <a:t>hatalarını en </a:t>
            </a:r>
            <a:r>
              <a:rPr lang="tr-TR" dirty="0"/>
              <a:t>aza indirecek veya ortadan kaldıracak şekilde inşa edilmesi fikri benimsenmiştir. </a:t>
            </a:r>
            <a:r>
              <a:rPr lang="tr-TR" dirty="0" smtClean="0"/>
              <a:t>Cadde</a:t>
            </a:r>
            <a:r>
              <a:rPr lang="tr-TR" dirty="0"/>
              <a:t>, sokak </a:t>
            </a:r>
            <a:r>
              <a:rPr lang="tr-TR" dirty="0" smtClean="0"/>
              <a:t>ve kavşakların </a:t>
            </a:r>
            <a:r>
              <a:rPr lang="tr-TR" dirty="0"/>
              <a:t>kazalarda yaralanmayı ve ölmeyi önleyecek şekilde dizayn edilmesi, yol üzerinde </a:t>
            </a:r>
            <a:r>
              <a:rPr lang="tr-TR" dirty="0" smtClean="0"/>
              <a:t>yapılacak düzenlemeler </a:t>
            </a:r>
            <a:r>
              <a:rPr lang="tr-TR" dirty="0"/>
              <a:t>ile araçların hız yapmalarının engellenmesi amaçlanmıştır.</a:t>
            </a:r>
          </a:p>
        </p:txBody>
      </p:sp>
      <p:pic>
        <p:nvPicPr>
          <p:cNvPr id="11" name="Picture 4" descr="http://www.oncuguvenlik.com.tr/image/data/common/cozumlerimiz/eds/22.jpg"/>
          <p:cNvPicPr>
            <a:picLocks noChangeAspect="1" noChangeArrowheads="1"/>
          </p:cNvPicPr>
          <p:nvPr/>
        </p:nvPicPr>
        <p:blipFill>
          <a:blip r:embed="rId5" cstate="print"/>
          <a:srcRect/>
          <a:stretch>
            <a:fillRect/>
          </a:stretch>
        </p:blipFill>
        <p:spPr bwMode="auto">
          <a:xfrm>
            <a:off x="1668649" y="1125170"/>
            <a:ext cx="3527353" cy="2083966"/>
          </a:xfrm>
          <a:prstGeom prst="rect">
            <a:avLst/>
          </a:prstGeom>
          <a:ln>
            <a:noFill/>
          </a:ln>
          <a:effectLst>
            <a:outerShdw blurRad="292100" dist="139700" dir="2700000" algn="tl" rotWithShape="0">
              <a:srgbClr val="333333">
                <a:alpha val="65000"/>
              </a:srgbClr>
            </a:outerShdw>
          </a:effectLst>
        </p:spPr>
      </p:pic>
      <p:sp>
        <p:nvSpPr>
          <p:cNvPr id="12" name="Metin kutusu 11"/>
          <p:cNvSpPr txBox="1"/>
          <p:nvPr/>
        </p:nvSpPr>
        <p:spPr>
          <a:xfrm>
            <a:off x="1164733" y="312685"/>
            <a:ext cx="5938852" cy="461665"/>
          </a:xfrm>
          <a:prstGeom prst="rect">
            <a:avLst/>
          </a:prstGeom>
          <a:noFill/>
        </p:spPr>
        <p:txBody>
          <a:bodyPr wrap="square" rtlCol="0">
            <a:spAutoFit/>
          </a:bodyPr>
          <a:lstStyle/>
          <a:p>
            <a:r>
              <a:rPr lang="tr-TR" sz="2400" b="1" spc="300" dirty="0" smtClean="0">
                <a:solidFill>
                  <a:schemeClr val="bg1"/>
                </a:solidFill>
              </a:rPr>
              <a:t>1.1.3. Trafik Güvenliği</a:t>
            </a:r>
            <a:endParaRPr lang="tr-TR" sz="2400" b="1" spc="300" dirty="0">
              <a:solidFill>
                <a:schemeClr val="bg1"/>
              </a:solidFill>
            </a:endParaRPr>
          </a:p>
        </p:txBody>
      </p:sp>
    </p:spTree>
    <p:extLst>
      <p:ext uri="{BB962C8B-B14F-4D97-AF65-F5344CB8AC3E}">
        <p14:creationId xmlns:p14="http://schemas.microsoft.com/office/powerpoint/2010/main" val="1743545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52820"/>
            <a:ext cx="9144000" cy="919840"/>
          </a:xfrm>
          <a:prstGeom prst="rect">
            <a:avLst/>
          </a:prstGeom>
          <a:pattFill prst="sphere">
            <a:fgClr>
              <a:schemeClr val="accent5">
                <a:lumMod val="50000"/>
              </a:schemeClr>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tr-TR" sz="135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931" y="125817"/>
            <a:ext cx="801824" cy="801824"/>
          </a:xfrm>
          <a:prstGeom prst="rect">
            <a:avLst/>
          </a:prstGeom>
        </p:spPr>
      </p:pic>
      <p:sp>
        <p:nvSpPr>
          <p:cNvPr id="27" name="Dikdörtgen 26"/>
          <p:cNvSpPr/>
          <p:nvPr/>
        </p:nvSpPr>
        <p:spPr>
          <a:xfrm rot="10800000" flipV="1">
            <a:off x="0" y="6749488"/>
            <a:ext cx="9144000" cy="64291"/>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26">
              <a:solidFill>
                <a:schemeClr val="accent1">
                  <a:lumMod val="40000"/>
                  <a:lumOff val="60000"/>
                </a:schemeClr>
              </a:solidFill>
            </a:endParaRPr>
          </a:p>
        </p:txBody>
      </p:sp>
      <p:sp>
        <p:nvSpPr>
          <p:cNvPr id="29" name="Altbilgi Yer Tutucusu 3"/>
          <p:cNvSpPr>
            <a:spLocks noGrp="1"/>
          </p:cNvSpPr>
          <p:nvPr>
            <p:ph type="ftr" sz="quarter" idx="11"/>
          </p:nvPr>
        </p:nvSpPr>
        <p:spPr>
          <a:xfrm>
            <a:off x="6409204" y="6672792"/>
            <a:ext cx="2921023" cy="195838"/>
          </a:xfrm>
        </p:spPr>
        <p:txBody>
          <a:bodyPr/>
          <a:lstStyle/>
          <a:p>
            <a:r>
              <a:rPr lang="tr-TR" sz="900" b="1" i="1" dirty="0">
                <a:solidFill>
                  <a:schemeClr val="tx1"/>
                </a:solidFill>
                <a:latin typeface="Century Gothic" panose="020B0502020202020204" pitchFamily="34" charset="0"/>
              </a:rPr>
              <a:t>Eskişehir Trafik Polis Eğitim Merkezi Müdürlüğü.</a:t>
            </a:r>
            <a:endParaRPr lang="en-US" sz="900" b="1" i="1" dirty="0">
              <a:solidFill>
                <a:schemeClr val="tx1"/>
              </a:solidFill>
              <a:latin typeface="Century Gothic" panose="020B0502020202020204" pitchFamily="34" charset="0"/>
            </a:endParaRPr>
          </a:p>
        </p:txBody>
      </p:sp>
      <p:pic>
        <p:nvPicPr>
          <p:cNvPr id="26" name="Picture 2" descr="http://www.trafik.gov.tr/SiteAssets/Trafik%20Kitapl%C4%B1k/Mevzuat/LOGO_TRAFI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939" r="27224"/>
          <a:stretch/>
        </p:blipFill>
        <p:spPr bwMode="auto">
          <a:xfrm>
            <a:off x="8455378" y="103384"/>
            <a:ext cx="557462" cy="82369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cxnSp>
        <p:nvCxnSpPr>
          <p:cNvPr id="3" name="Düz Bağlayıcı 2"/>
          <p:cNvCxnSpPr/>
          <p:nvPr/>
        </p:nvCxnSpPr>
        <p:spPr>
          <a:xfrm>
            <a:off x="0" y="125953"/>
            <a:ext cx="9144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0" y="895611"/>
            <a:ext cx="9144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Dikdörtgen 7"/>
          <p:cNvSpPr/>
          <p:nvPr/>
        </p:nvSpPr>
        <p:spPr>
          <a:xfrm>
            <a:off x="271931" y="1004337"/>
            <a:ext cx="5520267" cy="3785652"/>
          </a:xfrm>
          <a:prstGeom prst="rect">
            <a:avLst/>
          </a:prstGeom>
        </p:spPr>
        <p:txBody>
          <a:bodyPr wrap="square">
            <a:spAutoFit/>
          </a:bodyPr>
          <a:lstStyle/>
          <a:p>
            <a:pPr indent="361950" algn="just">
              <a:lnSpc>
                <a:spcPct val="150000"/>
              </a:lnSpc>
            </a:pPr>
            <a:r>
              <a:rPr lang="tr-TR" sz="2000" dirty="0"/>
              <a:t>Trafik güvenliğinin sağlanmasında araç unsuru önemli bir etkendir ve asla göz ardı </a:t>
            </a:r>
            <a:r>
              <a:rPr lang="tr-TR" sz="2000" dirty="0" smtClean="0"/>
              <a:t>edilmemelidir. Bu </a:t>
            </a:r>
            <a:r>
              <a:rPr lang="tr-TR" sz="2000" dirty="0"/>
              <a:t>yüzden yeni konsept, aktif ve pasif araç güvenlik sistemlerinin geliştirilerek insan hatalarının </a:t>
            </a:r>
            <a:r>
              <a:rPr lang="tr-TR" sz="2000" dirty="0" smtClean="0"/>
              <a:t>neden olduğu </a:t>
            </a:r>
            <a:r>
              <a:rPr lang="tr-TR" sz="2000" dirty="0"/>
              <a:t>olumsuz sonuçların ortadan kaldırılmasıdır. Emniyet kemeri, kask, hava yastıkları, ABS </a:t>
            </a:r>
            <a:r>
              <a:rPr lang="tr-TR" sz="2000" dirty="0" smtClean="0"/>
              <a:t>fren sistemi </a:t>
            </a:r>
            <a:r>
              <a:rPr lang="tr-TR" sz="2000" dirty="0"/>
              <a:t>ve diğer araç sistemleri bu amaçla geliştirilmiş güvenlik sistemleridir</a:t>
            </a:r>
          </a:p>
        </p:txBody>
      </p:sp>
      <p:sp>
        <p:nvSpPr>
          <p:cNvPr id="13" name="Metin kutusu 12"/>
          <p:cNvSpPr txBox="1"/>
          <p:nvPr/>
        </p:nvSpPr>
        <p:spPr>
          <a:xfrm>
            <a:off x="1258263" y="290107"/>
            <a:ext cx="5938852" cy="461665"/>
          </a:xfrm>
          <a:prstGeom prst="rect">
            <a:avLst/>
          </a:prstGeom>
          <a:noFill/>
        </p:spPr>
        <p:txBody>
          <a:bodyPr wrap="square" rtlCol="0">
            <a:spAutoFit/>
          </a:bodyPr>
          <a:lstStyle/>
          <a:p>
            <a:r>
              <a:rPr lang="tr-TR" sz="2400" b="1" spc="300" dirty="0" smtClean="0">
                <a:solidFill>
                  <a:schemeClr val="bg1"/>
                </a:solidFill>
              </a:rPr>
              <a:t>1.1.3. Trafik Güvenliği</a:t>
            </a:r>
            <a:endParaRPr lang="tr-TR" sz="2400" b="1" spc="300" dirty="0">
              <a:solidFill>
                <a:schemeClr val="bg1"/>
              </a:solidFill>
            </a:endParaRPr>
          </a:p>
        </p:txBody>
      </p:sp>
      <p:pic>
        <p:nvPicPr>
          <p:cNvPr id="14" name="Picture 2" descr="http://www.trafikkurallari.net/images/trafik_nedir.jpg"/>
          <p:cNvPicPr>
            <a:picLocks noChangeAspect="1" noChangeArrowheads="1"/>
          </p:cNvPicPr>
          <p:nvPr/>
        </p:nvPicPr>
        <p:blipFill>
          <a:blip r:embed="rId4" cstate="print"/>
          <a:srcRect/>
          <a:stretch>
            <a:fillRect/>
          </a:stretch>
        </p:blipFill>
        <p:spPr bwMode="auto">
          <a:xfrm>
            <a:off x="6074603" y="1220214"/>
            <a:ext cx="2938237" cy="38033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62107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52820"/>
            <a:ext cx="9144000" cy="919840"/>
          </a:xfrm>
          <a:prstGeom prst="rect">
            <a:avLst/>
          </a:prstGeom>
          <a:pattFill prst="sphere">
            <a:fgClr>
              <a:schemeClr val="accent5">
                <a:lumMod val="50000"/>
              </a:schemeClr>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tr-TR" sz="135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931" y="125817"/>
            <a:ext cx="801824" cy="801824"/>
          </a:xfrm>
          <a:prstGeom prst="rect">
            <a:avLst/>
          </a:prstGeom>
        </p:spPr>
      </p:pic>
      <p:sp>
        <p:nvSpPr>
          <p:cNvPr id="27" name="Dikdörtgen 26"/>
          <p:cNvSpPr/>
          <p:nvPr/>
        </p:nvSpPr>
        <p:spPr>
          <a:xfrm rot="10800000" flipV="1">
            <a:off x="0" y="6749488"/>
            <a:ext cx="9144000" cy="64291"/>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26">
              <a:solidFill>
                <a:schemeClr val="accent1">
                  <a:lumMod val="40000"/>
                  <a:lumOff val="60000"/>
                </a:schemeClr>
              </a:solidFill>
            </a:endParaRPr>
          </a:p>
        </p:txBody>
      </p:sp>
      <p:sp>
        <p:nvSpPr>
          <p:cNvPr id="29" name="Altbilgi Yer Tutucusu 3"/>
          <p:cNvSpPr>
            <a:spLocks noGrp="1"/>
          </p:cNvSpPr>
          <p:nvPr>
            <p:ph type="ftr" sz="quarter" idx="11"/>
          </p:nvPr>
        </p:nvSpPr>
        <p:spPr>
          <a:xfrm>
            <a:off x="6409204" y="6672792"/>
            <a:ext cx="2921023" cy="195838"/>
          </a:xfrm>
        </p:spPr>
        <p:txBody>
          <a:bodyPr/>
          <a:lstStyle/>
          <a:p>
            <a:r>
              <a:rPr lang="tr-TR" sz="900" b="1" i="1" dirty="0">
                <a:solidFill>
                  <a:schemeClr val="tx1"/>
                </a:solidFill>
                <a:latin typeface="Century Gothic" panose="020B0502020202020204" pitchFamily="34" charset="0"/>
              </a:rPr>
              <a:t>Eskişehir Trafik Polis Eğitim Merkezi Müdürlüğü.</a:t>
            </a:r>
            <a:endParaRPr lang="en-US" sz="900" b="1" i="1" dirty="0">
              <a:solidFill>
                <a:schemeClr val="tx1"/>
              </a:solidFill>
              <a:latin typeface="Century Gothic" panose="020B0502020202020204" pitchFamily="34" charset="0"/>
            </a:endParaRPr>
          </a:p>
        </p:txBody>
      </p:sp>
      <p:pic>
        <p:nvPicPr>
          <p:cNvPr id="26" name="Picture 2" descr="http://www.trafik.gov.tr/SiteAssets/Trafik%20Kitapl%C4%B1k/Mevzuat/LOGO_TRAFI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939" r="27224"/>
          <a:stretch/>
        </p:blipFill>
        <p:spPr bwMode="auto">
          <a:xfrm>
            <a:off x="8455378" y="103384"/>
            <a:ext cx="557462" cy="82369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cxnSp>
        <p:nvCxnSpPr>
          <p:cNvPr id="3" name="Düz Bağlayıcı 2"/>
          <p:cNvCxnSpPr/>
          <p:nvPr/>
        </p:nvCxnSpPr>
        <p:spPr>
          <a:xfrm>
            <a:off x="0" y="125953"/>
            <a:ext cx="9144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0" y="895611"/>
            <a:ext cx="9144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Dikdörtgen 1"/>
          <p:cNvSpPr/>
          <p:nvPr/>
        </p:nvSpPr>
        <p:spPr>
          <a:xfrm>
            <a:off x="282721" y="1106546"/>
            <a:ext cx="8578558" cy="5355312"/>
          </a:xfrm>
          <a:prstGeom prst="rect">
            <a:avLst/>
          </a:prstGeom>
        </p:spPr>
        <p:txBody>
          <a:bodyPr wrap="square">
            <a:spAutoFit/>
          </a:bodyPr>
          <a:lstStyle/>
          <a:p>
            <a:pPr indent="450850" algn="just">
              <a:lnSpc>
                <a:spcPct val="150000"/>
              </a:lnSpc>
            </a:pPr>
            <a:r>
              <a:rPr lang="tr-TR" dirty="0">
                <a:solidFill>
                  <a:srgbClr val="000000"/>
                </a:solidFill>
              </a:rPr>
              <a:t>Güvenli bir trafik ortamı temel insan hakları açısından da ele alınabilir. İnsan hakları </a:t>
            </a:r>
            <a:r>
              <a:rPr lang="tr-TR" dirty="0" smtClean="0">
                <a:solidFill>
                  <a:srgbClr val="000000"/>
                </a:solidFill>
              </a:rPr>
              <a:t>evrensel bildirisinden </a:t>
            </a:r>
            <a:r>
              <a:rPr lang="tr-TR" dirty="0">
                <a:solidFill>
                  <a:srgbClr val="000000"/>
                </a:solidFill>
              </a:rPr>
              <a:t>esinlenmiş, trafik güvenliği alanında yol kullanıcıları ile yetkili otoritelerin hak </a:t>
            </a:r>
            <a:r>
              <a:rPr lang="tr-TR" dirty="0" smtClean="0">
                <a:solidFill>
                  <a:srgbClr val="000000"/>
                </a:solidFill>
              </a:rPr>
              <a:t>ve yükümlülüklerini </a:t>
            </a:r>
            <a:r>
              <a:rPr lang="tr-TR" dirty="0">
                <a:solidFill>
                  <a:srgbClr val="000000"/>
                </a:solidFill>
              </a:rPr>
              <a:t>en iyi şekilde tarif eden bir metin olan ve 2007 yılında İsveç Karayolları İdaresi (SRA</a:t>
            </a:r>
            <a:r>
              <a:rPr lang="tr-TR" dirty="0" smtClean="0">
                <a:solidFill>
                  <a:srgbClr val="000000"/>
                </a:solidFill>
              </a:rPr>
              <a:t>) tarafından </a:t>
            </a:r>
            <a:r>
              <a:rPr lang="tr-TR" dirty="0">
                <a:solidFill>
                  <a:srgbClr val="000000"/>
                </a:solidFill>
              </a:rPr>
              <a:t>kamuoyuna duyurulan </a:t>
            </a:r>
            <a:r>
              <a:rPr lang="tr-TR" i="1" dirty="0" smtClean="0">
                <a:solidFill>
                  <a:srgbClr val="000000"/>
                </a:solidFill>
              </a:rPr>
              <a:t>“THE TYLÖSAND DECLARATİON” </a:t>
            </a:r>
            <a:r>
              <a:rPr lang="tr-TR" dirty="0" smtClean="0">
                <a:solidFill>
                  <a:srgbClr val="000000"/>
                </a:solidFill>
              </a:rPr>
              <a:t>İSİMLİ BELGEDE;</a:t>
            </a:r>
          </a:p>
          <a:p>
            <a:pPr algn="just">
              <a:lnSpc>
                <a:spcPct val="150000"/>
              </a:lnSpc>
            </a:pPr>
            <a:endParaRPr lang="tr-TR" dirty="0">
              <a:solidFill>
                <a:srgbClr val="000000"/>
              </a:solidFill>
            </a:endParaRPr>
          </a:p>
          <a:p>
            <a:pPr marL="457200" indent="-457200" algn="just">
              <a:lnSpc>
                <a:spcPct val="150000"/>
              </a:lnSpc>
              <a:buFont typeface="Wingdings" panose="05000000000000000000" pitchFamily="2" charset="2"/>
              <a:buChar char="v"/>
            </a:pPr>
            <a:r>
              <a:rPr lang="tr-TR" sz="2000" dirty="0" smtClean="0">
                <a:solidFill>
                  <a:srgbClr val="FF0000"/>
                </a:solidFill>
              </a:rPr>
              <a:t>Herkes</a:t>
            </a:r>
            <a:r>
              <a:rPr lang="tr-TR" sz="2000" dirty="0">
                <a:solidFill>
                  <a:srgbClr val="FF0000"/>
                </a:solidFill>
              </a:rPr>
              <a:t>, yaşam ve sağlıklarına yönelik tehdit olmadan yolları ve sokakları kullanma </a:t>
            </a:r>
            <a:r>
              <a:rPr lang="tr-TR" sz="2000" dirty="0" smtClean="0">
                <a:solidFill>
                  <a:srgbClr val="FF0000"/>
                </a:solidFill>
              </a:rPr>
              <a:t>hakkına sahiptir.</a:t>
            </a:r>
          </a:p>
          <a:p>
            <a:pPr marL="457200" indent="-457200" algn="just">
              <a:lnSpc>
                <a:spcPct val="150000"/>
              </a:lnSpc>
              <a:buFont typeface="Wingdings" panose="05000000000000000000" pitchFamily="2" charset="2"/>
              <a:buChar char="v"/>
            </a:pPr>
            <a:endParaRPr lang="tr-TR" sz="2000" dirty="0" smtClean="0">
              <a:solidFill>
                <a:srgbClr val="FF0000"/>
              </a:solidFill>
            </a:endParaRPr>
          </a:p>
          <a:p>
            <a:pPr marL="457200" indent="-457200" algn="just">
              <a:lnSpc>
                <a:spcPct val="150000"/>
              </a:lnSpc>
              <a:buFont typeface="Wingdings" panose="05000000000000000000" pitchFamily="2" charset="2"/>
              <a:buChar char="v"/>
            </a:pPr>
            <a:r>
              <a:rPr lang="tr-TR" sz="2000" dirty="0" smtClean="0">
                <a:solidFill>
                  <a:srgbClr val="FF0000"/>
                </a:solidFill>
              </a:rPr>
              <a:t>Herkes</a:t>
            </a:r>
            <a:r>
              <a:rPr lang="tr-TR" sz="2000" dirty="0">
                <a:solidFill>
                  <a:srgbClr val="FF0000"/>
                </a:solidFill>
              </a:rPr>
              <a:t>, emniyetli ve sürdürülebilir şekilde hareketli olma hakkına sahiptir</a:t>
            </a:r>
            <a:r>
              <a:rPr lang="tr-TR" sz="2000" dirty="0" smtClean="0">
                <a:solidFill>
                  <a:srgbClr val="FF0000"/>
                </a:solidFill>
              </a:rPr>
              <a:t>.</a:t>
            </a:r>
          </a:p>
          <a:p>
            <a:pPr marL="457200" indent="-457200" algn="just">
              <a:lnSpc>
                <a:spcPct val="150000"/>
              </a:lnSpc>
              <a:buFont typeface="Wingdings" panose="05000000000000000000" pitchFamily="2" charset="2"/>
              <a:buChar char="v"/>
            </a:pPr>
            <a:endParaRPr lang="tr-TR" sz="2000" dirty="0">
              <a:solidFill>
                <a:srgbClr val="FF0000"/>
              </a:solidFill>
            </a:endParaRPr>
          </a:p>
          <a:p>
            <a:pPr marL="457200" indent="-457200" algn="just">
              <a:lnSpc>
                <a:spcPct val="150000"/>
              </a:lnSpc>
              <a:buFont typeface="Wingdings" panose="05000000000000000000" pitchFamily="2" charset="2"/>
              <a:buChar char="v"/>
            </a:pPr>
            <a:r>
              <a:rPr lang="tr-TR" sz="2000" dirty="0" smtClean="0">
                <a:solidFill>
                  <a:srgbClr val="FF0000"/>
                </a:solidFill>
              </a:rPr>
              <a:t>Yol </a:t>
            </a:r>
            <a:r>
              <a:rPr lang="tr-TR" sz="2000" dirty="0">
                <a:solidFill>
                  <a:srgbClr val="FF0000"/>
                </a:solidFill>
              </a:rPr>
              <a:t>ulaşımında emniyetli ve sürdürülebilir olma birbirini tamamlamalıdır</a:t>
            </a:r>
            <a:r>
              <a:rPr lang="tr-TR" sz="2000" dirty="0" smtClean="0">
                <a:solidFill>
                  <a:srgbClr val="FF0000"/>
                </a:solidFill>
              </a:rPr>
              <a:t>.</a:t>
            </a:r>
            <a:endParaRPr lang="tr-TR" sz="2000" dirty="0">
              <a:solidFill>
                <a:srgbClr val="FF0000"/>
              </a:solidFill>
            </a:endParaRPr>
          </a:p>
        </p:txBody>
      </p:sp>
      <p:sp>
        <p:nvSpPr>
          <p:cNvPr id="10" name="Metin kutusu 9"/>
          <p:cNvSpPr txBox="1"/>
          <p:nvPr/>
        </p:nvSpPr>
        <p:spPr>
          <a:xfrm>
            <a:off x="1258263" y="300294"/>
            <a:ext cx="5938852" cy="461665"/>
          </a:xfrm>
          <a:prstGeom prst="rect">
            <a:avLst/>
          </a:prstGeom>
          <a:noFill/>
        </p:spPr>
        <p:txBody>
          <a:bodyPr wrap="square" rtlCol="0">
            <a:spAutoFit/>
          </a:bodyPr>
          <a:lstStyle/>
          <a:p>
            <a:r>
              <a:rPr lang="tr-TR" sz="2400" b="1" spc="300" dirty="0" smtClean="0">
                <a:solidFill>
                  <a:schemeClr val="bg1"/>
                </a:solidFill>
              </a:rPr>
              <a:t>1.1.3. Trafik Güvenliği</a:t>
            </a:r>
            <a:endParaRPr lang="tr-TR" sz="2400" b="1" spc="300" dirty="0">
              <a:solidFill>
                <a:schemeClr val="bg1"/>
              </a:solidFill>
            </a:endParaRPr>
          </a:p>
        </p:txBody>
      </p:sp>
    </p:spTree>
    <p:extLst>
      <p:ext uri="{BB962C8B-B14F-4D97-AF65-F5344CB8AC3E}">
        <p14:creationId xmlns:p14="http://schemas.microsoft.com/office/powerpoint/2010/main" val="7153216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52820"/>
            <a:ext cx="9144000" cy="919840"/>
          </a:xfrm>
          <a:prstGeom prst="rect">
            <a:avLst/>
          </a:prstGeom>
          <a:pattFill prst="sphere">
            <a:fgClr>
              <a:schemeClr val="accent5">
                <a:lumMod val="50000"/>
              </a:schemeClr>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tr-TR" sz="135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931" y="125817"/>
            <a:ext cx="801824" cy="801824"/>
          </a:xfrm>
          <a:prstGeom prst="rect">
            <a:avLst/>
          </a:prstGeom>
        </p:spPr>
      </p:pic>
      <p:sp>
        <p:nvSpPr>
          <p:cNvPr id="27" name="Dikdörtgen 26"/>
          <p:cNvSpPr/>
          <p:nvPr/>
        </p:nvSpPr>
        <p:spPr>
          <a:xfrm rot="10800000" flipV="1">
            <a:off x="0" y="6749488"/>
            <a:ext cx="9144000" cy="64291"/>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26">
              <a:solidFill>
                <a:schemeClr val="accent1">
                  <a:lumMod val="40000"/>
                  <a:lumOff val="60000"/>
                </a:schemeClr>
              </a:solidFill>
            </a:endParaRPr>
          </a:p>
        </p:txBody>
      </p:sp>
      <p:sp>
        <p:nvSpPr>
          <p:cNvPr id="29" name="Altbilgi Yer Tutucusu 3"/>
          <p:cNvSpPr>
            <a:spLocks noGrp="1"/>
          </p:cNvSpPr>
          <p:nvPr>
            <p:ph type="ftr" sz="quarter" idx="11"/>
          </p:nvPr>
        </p:nvSpPr>
        <p:spPr>
          <a:xfrm>
            <a:off x="6409204" y="6672792"/>
            <a:ext cx="2921023" cy="195838"/>
          </a:xfrm>
        </p:spPr>
        <p:txBody>
          <a:bodyPr/>
          <a:lstStyle/>
          <a:p>
            <a:r>
              <a:rPr lang="tr-TR" sz="900" b="1" i="1" dirty="0">
                <a:solidFill>
                  <a:schemeClr val="tx1"/>
                </a:solidFill>
                <a:latin typeface="Century Gothic" panose="020B0502020202020204" pitchFamily="34" charset="0"/>
              </a:rPr>
              <a:t>Eskişehir Trafik Polis Eğitim Merkezi Müdürlüğü.</a:t>
            </a:r>
            <a:endParaRPr lang="en-US" sz="900" b="1" i="1" dirty="0">
              <a:solidFill>
                <a:schemeClr val="tx1"/>
              </a:solidFill>
              <a:latin typeface="Century Gothic" panose="020B0502020202020204" pitchFamily="34" charset="0"/>
            </a:endParaRPr>
          </a:p>
        </p:txBody>
      </p:sp>
      <p:pic>
        <p:nvPicPr>
          <p:cNvPr id="26" name="Picture 2" descr="http://www.trafik.gov.tr/SiteAssets/Trafik%20Kitapl%C4%B1k/Mevzuat/LOGO_TRAFI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939" r="27224"/>
          <a:stretch/>
        </p:blipFill>
        <p:spPr bwMode="auto">
          <a:xfrm>
            <a:off x="8455378" y="103384"/>
            <a:ext cx="557462" cy="82369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cxnSp>
        <p:nvCxnSpPr>
          <p:cNvPr id="3" name="Düz Bağlayıcı 2"/>
          <p:cNvCxnSpPr/>
          <p:nvPr/>
        </p:nvCxnSpPr>
        <p:spPr>
          <a:xfrm>
            <a:off x="0" y="125953"/>
            <a:ext cx="9144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0" y="895611"/>
            <a:ext cx="9144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Dikdörtgen 1"/>
          <p:cNvSpPr/>
          <p:nvPr/>
        </p:nvSpPr>
        <p:spPr>
          <a:xfrm>
            <a:off x="389127" y="1375706"/>
            <a:ext cx="8623713" cy="5170646"/>
          </a:xfrm>
          <a:prstGeom prst="rect">
            <a:avLst/>
          </a:prstGeom>
        </p:spPr>
        <p:txBody>
          <a:bodyPr wrap="square">
            <a:spAutoFit/>
          </a:bodyPr>
          <a:lstStyle/>
          <a:p>
            <a:pPr marL="285750" indent="-285750" algn="just">
              <a:lnSpc>
                <a:spcPct val="150000"/>
              </a:lnSpc>
              <a:buFont typeface="Wingdings" panose="05000000000000000000" pitchFamily="2" charset="2"/>
              <a:buChar char="v"/>
            </a:pPr>
            <a:r>
              <a:rPr lang="tr-TR" sz="2000" dirty="0">
                <a:solidFill>
                  <a:srgbClr val="FF0000"/>
                </a:solidFill>
              </a:rPr>
              <a:t>Herkes, başkalarının yaşam veya sağlıklarına yönelik kasıtsız olarak hiçbir tehdit </a:t>
            </a:r>
            <a:r>
              <a:rPr lang="tr-TR" sz="2000" dirty="0" smtClean="0">
                <a:solidFill>
                  <a:srgbClr val="FF0000"/>
                </a:solidFill>
              </a:rPr>
              <a:t>oluşturmadan yol </a:t>
            </a:r>
            <a:r>
              <a:rPr lang="tr-TR" sz="2000" dirty="0">
                <a:solidFill>
                  <a:srgbClr val="FF0000"/>
                </a:solidFill>
              </a:rPr>
              <a:t>ulaşım sistemini kullanma hakkına sahiptir.</a:t>
            </a:r>
          </a:p>
          <a:p>
            <a:pPr algn="just"/>
            <a:endParaRPr lang="tr-TR" sz="2000" dirty="0">
              <a:solidFill>
                <a:srgbClr val="FF0000"/>
              </a:solidFill>
            </a:endParaRPr>
          </a:p>
          <a:p>
            <a:pPr marL="285750" indent="-285750" algn="just">
              <a:lnSpc>
                <a:spcPct val="150000"/>
              </a:lnSpc>
              <a:buFont typeface="Wingdings" panose="05000000000000000000" pitchFamily="2" charset="2"/>
              <a:buChar char="v"/>
            </a:pPr>
            <a:r>
              <a:rPr lang="tr-TR" sz="2000" dirty="0" smtClean="0">
                <a:solidFill>
                  <a:srgbClr val="FF0000"/>
                </a:solidFill>
              </a:rPr>
              <a:t>Herkes</a:t>
            </a:r>
            <a:r>
              <a:rPr lang="tr-TR" sz="2000" dirty="0">
                <a:solidFill>
                  <a:srgbClr val="FF0000"/>
                </a:solidFill>
              </a:rPr>
              <a:t>, yol ulaşım sistemindeki her çeşit bileşen, ürün, önlem veya hizmetle ilgili </a:t>
            </a:r>
            <a:r>
              <a:rPr lang="tr-TR" sz="2000" dirty="0" smtClean="0">
                <a:solidFill>
                  <a:srgbClr val="FF0000"/>
                </a:solidFill>
              </a:rPr>
              <a:t>emniyet sorunları </a:t>
            </a:r>
            <a:r>
              <a:rPr lang="tr-TR" sz="2000" dirty="0">
                <a:solidFill>
                  <a:srgbClr val="FF0000"/>
                </a:solidFill>
              </a:rPr>
              <a:t>ve emniyet düzeyi hakkında bilgilenme hakkına sahiptir</a:t>
            </a:r>
            <a:r>
              <a:rPr lang="tr-TR" sz="2000" dirty="0" smtClean="0">
                <a:solidFill>
                  <a:srgbClr val="FF0000"/>
                </a:solidFill>
              </a:rPr>
              <a:t>.</a:t>
            </a:r>
          </a:p>
          <a:p>
            <a:pPr marL="285750" indent="-285750" algn="just">
              <a:buFont typeface="Wingdings" panose="05000000000000000000" pitchFamily="2" charset="2"/>
              <a:buChar char="v"/>
            </a:pPr>
            <a:endParaRPr lang="tr-TR" sz="2000" dirty="0">
              <a:solidFill>
                <a:srgbClr val="FF0000"/>
              </a:solidFill>
            </a:endParaRPr>
          </a:p>
          <a:p>
            <a:pPr marL="285750" indent="-285750" algn="just">
              <a:lnSpc>
                <a:spcPct val="150000"/>
              </a:lnSpc>
              <a:buFont typeface="Wingdings" panose="05000000000000000000" pitchFamily="2" charset="2"/>
              <a:buChar char="v"/>
            </a:pPr>
            <a:r>
              <a:rPr lang="tr-TR" sz="2000" dirty="0" smtClean="0">
                <a:solidFill>
                  <a:srgbClr val="FF0000"/>
                </a:solidFill>
              </a:rPr>
              <a:t>Herkes</a:t>
            </a:r>
            <a:r>
              <a:rPr lang="tr-TR" sz="2000" dirty="0">
                <a:solidFill>
                  <a:srgbClr val="FF0000"/>
                </a:solidFill>
              </a:rPr>
              <a:t>, emniyetin sistematik ve daimi olarak iyileşmesini isteme hakkına sahiptir</a:t>
            </a:r>
            <a:r>
              <a:rPr lang="tr-TR" sz="2000" dirty="0" smtClean="0">
                <a:solidFill>
                  <a:srgbClr val="FF0000"/>
                </a:solidFill>
              </a:rPr>
              <a:t>.</a:t>
            </a:r>
          </a:p>
          <a:p>
            <a:pPr marL="285750" indent="-285750" algn="just">
              <a:buFont typeface="Wingdings" panose="05000000000000000000" pitchFamily="2" charset="2"/>
              <a:buChar char="v"/>
            </a:pPr>
            <a:endParaRPr lang="tr-TR" sz="2000" dirty="0" smtClean="0">
              <a:solidFill>
                <a:srgbClr val="FF0000"/>
              </a:solidFill>
            </a:endParaRPr>
          </a:p>
          <a:p>
            <a:pPr marL="285750" indent="-285750" algn="just">
              <a:lnSpc>
                <a:spcPct val="150000"/>
              </a:lnSpc>
              <a:buFont typeface="Wingdings" panose="05000000000000000000" pitchFamily="2" charset="2"/>
              <a:buChar char="v"/>
            </a:pPr>
            <a:r>
              <a:rPr lang="tr-TR" sz="2000" dirty="0" smtClean="0">
                <a:solidFill>
                  <a:srgbClr val="FF0000"/>
                </a:solidFill>
              </a:rPr>
              <a:t>Yol </a:t>
            </a:r>
            <a:r>
              <a:rPr lang="tr-TR" sz="2000" dirty="0">
                <a:solidFill>
                  <a:srgbClr val="FF0000"/>
                </a:solidFill>
              </a:rPr>
              <a:t>ulaşım sistemindeki herhangi bir paydaş, azaltılabilir veya ortadan kaldırılabilir herhangi </a:t>
            </a:r>
            <a:r>
              <a:rPr lang="tr-TR" sz="2000" dirty="0" smtClean="0">
                <a:solidFill>
                  <a:srgbClr val="FF0000"/>
                </a:solidFill>
              </a:rPr>
              <a:t>bir tehlikeyi </a:t>
            </a:r>
            <a:r>
              <a:rPr lang="tr-TR" sz="2000" dirty="0">
                <a:solidFill>
                  <a:srgbClr val="FF0000"/>
                </a:solidFill>
              </a:rPr>
              <a:t>saptaması halinde düzeltici önlem almakla yükümlüdür.” denilmektedir.</a:t>
            </a:r>
          </a:p>
        </p:txBody>
      </p:sp>
      <p:sp>
        <p:nvSpPr>
          <p:cNvPr id="10" name="Metin kutusu 9"/>
          <p:cNvSpPr txBox="1"/>
          <p:nvPr/>
        </p:nvSpPr>
        <p:spPr>
          <a:xfrm>
            <a:off x="1118911" y="290700"/>
            <a:ext cx="5938852" cy="461665"/>
          </a:xfrm>
          <a:prstGeom prst="rect">
            <a:avLst/>
          </a:prstGeom>
          <a:noFill/>
        </p:spPr>
        <p:txBody>
          <a:bodyPr wrap="square" rtlCol="0">
            <a:spAutoFit/>
          </a:bodyPr>
          <a:lstStyle/>
          <a:p>
            <a:r>
              <a:rPr lang="tr-TR" sz="2400" b="1" spc="300" dirty="0" smtClean="0">
                <a:solidFill>
                  <a:schemeClr val="bg1"/>
                </a:solidFill>
              </a:rPr>
              <a:t>1.1.3. Trafik Güvenliği</a:t>
            </a:r>
            <a:endParaRPr lang="tr-TR" sz="2400" b="1" spc="300" dirty="0">
              <a:solidFill>
                <a:schemeClr val="bg1"/>
              </a:solidFill>
            </a:endParaRPr>
          </a:p>
        </p:txBody>
      </p:sp>
    </p:spTree>
    <p:extLst>
      <p:ext uri="{BB962C8B-B14F-4D97-AF65-F5344CB8AC3E}">
        <p14:creationId xmlns:p14="http://schemas.microsoft.com/office/powerpoint/2010/main" val="8564498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52820"/>
            <a:ext cx="9144000" cy="919840"/>
          </a:xfrm>
          <a:prstGeom prst="rect">
            <a:avLst/>
          </a:prstGeom>
          <a:pattFill prst="sphere">
            <a:fgClr>
              <a:schemeClr val="accent5">
                <a:lumMod val="50000"/>
              </a:schemeClr>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tr-TR" sz="135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931" y="125817"/>
            <a:ext cx="801824" cy="801824"/>
          </a:xfrm>
          <a:prstGeom prst="rect">
            <a:avLst/>
          </a:prstGeom>
        </p:spPr>
      </p:pic>
      <p:sp>
        <p:nvSpPr>
          <p:cNvPr id="27" name="Dikdörtgen 26"/>
          <p:cNvSpPr/>
          <p:nvPr/>
        </p:nvSpPr>
        <p:spPr>
          <a:xfrm rot="10800000" flipV="1">
            <a:off x="0" y="6749488"/>
            <a:ext cx="9144000" cy="64291"/>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26">
              <a:solidFill>
                <a:schemeClr val="accent1">
                  <a:lumMod val="40000"/>
                  <a:lumOff val="60000"/>
                </a:schemeClr>
              </a:solidFill>
            </a:endParaRPr>
          </a:p>
        </p:txBody>
      </p:sp>
      <p:sp>
        <p:nvSpPr>
          <p:cNvPr id="29" name="Altbilgi Yer Tutucusu 3"/>
          <p:cNvSpPr>
            <a:spLocks noGrp="1"/>
          </p:cNvSpPr>
          <p:nvPr>
            <p:ph type="ftr" sz="quarter" idx="11"/>
          </p:nvPr>
        </p:nvSpPr>
        <p:spPr>
          <a:xfrm>
            <a:off x="6409204" y="6672792"/>
            <a:ext cx="2921023" cy="195838"/>
          </a:xfrm>
        </p:spPr>
        <p:txBody>
          <a:bodyPr/>
          <a:lstStyle/>
          <a:p>
            <a:r>
              <a:rPr lang="tr-TR" sz="900" b="1" i="1" dirty="0">
                <a:solidFill>
                  <a:schemeClr val="tx1"/>
                </a:solidFill>
                <a:latin typeface="Century Gothic" panose="020B0502020202020204" pitchFamily="34" charset="0"/>
              </a:rPr>
              <a:t>Eskişehir Trafik Polis Eğitim Merkezi Müdürlüğü.</a:t>
            </a:r>
            <a:endParaRPr lang="en-US" sz="900" b="1" i="1" dirty="0">
              <a:solidFill>
                <a:schemeClr val="tx1"/>
              </a:solidFill>
              <a:latin typeface="Century Gothic" panose="020B0502020202020204" pitchFamily="34" charset="0"/>
            </a:endParaRPr>
          </a:p>
        </p:txBody>
      </p:sp>
      <p:pic>
        <p:nvPicPr>
          <p:cNvPr id="26" name="Picture 2" descr="http://www.trafik.gov.tr/SiteAssets/Trafik%20Kitapl%C4%B1k/Mevzuat/LOGO_TRAFI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939" r="27224"/>
          <a:stretch/>
        </p:blipFill>
        <p:spPr bwMode="auto">
          <a:xfrm>
            <a:off x="8455378" y="103384"/>
            <a:ext cx="557462" cy="82369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cxnSp>
        <p:nvCxnSpPr>
          <p:cNvPr id="3" name="Düz Bağlayıcı 2"/>
          <p:cNvCxnSpPr/>
          <p:nvPr/>
        </p:nvCxnSpPr>
        <p:spPr>
          <a:xfrm>
            <a:off x="0" y="125953"/>
            <a:ext cx="9144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0" y="895611"/>
            <a:ext cx="9144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Dikdörtgen 1"/>
          <p:cNvSpPr/>
          <p:nvPr/>
        </p:nvSpPr>
        <p:spPr>
          <a:xfrm>
            <a:off x="468150" y="1453564"/>
            <a:ext cx="8371052" cy="4661276"/>
          </a:xfrm>
          <a:prstGeom prst="rect">
            <a:avLst/>
          </a:prstGeom>
        </p:spPr>
        <p:txBody>
          <a:bodyPr wrap="square">
            <a:spAutoFit/>
          </a:bodyPr>
          <a:lstStyle/>
          <a:p>
            <a:pPr algn="just">
              <a:lnSpc>
                <a:spcPct val="150000"/>
              </a:lnSpc>
            </a:pPr>
            <a:r>
              <a:rPr lang="tr-TR" sz="2000" dirty="0"/>
              <a:t>Trafik güvenliğinin sağlanması dört ana unsurun koordineli bir şekilde uygulanmasıyla mümkündür</a:t>
            </a:r>
            <a:r>
              <a:rPr lang="tr-TR" sz="2000" dirty="0" smtClean="0"/>
              <a:t>. Bu </a:t>
            </a:r>
            <a:r>
              <a:rPr lang="tr-TR" sz="2000" dirty="0"/>
              <a:t>unsurlar dünya genelinde 4-E formülü olarak adlandırılmakta, Denetim (</a:t>
            </a:r>
            <a:r>
              <a:rPr lang="tr-TR" sz="2000" dirty="0" err="1"/>
              <a:t>Enforcement</a:t>
            </a:r>
            <a:r>
              <a:rPr lang="tr-TR" sz="2000" dirty="0"/>
              <a:t>), </a:t>
            </a:r>
            <a:r>
              <a:rPr lang="tr-TR" sz="2000" dirty="0" smtClean="0"/>
              <a:t>Mühendislik (</a:t>
            </a:r>
            <a:r>
              <a:rPr lang="tr-TR" sz="2000" dirty="0" err="1"/>
              <a:t>Engineering</a:t>
            </a:r>
            <a:r>
              <a:rPr lang="tr-TR" sz="2000" dirty="0"/>
              <a:t>), Acil Yardım (</a:t>
            </a:r>
            <a:r>
              <a:rPr lang="tr-TR" sz="2000" dirty="0" err="1"/>
              <a:t>Emergency</a:t>
            </a:r>
            <a:r>
              <a:rPr lang="tr-TR" sz="2000" dirty="0"/>
              <a:t>) ve Eğitim (</a:t>
            </a:r>
            <a:r>
              <a:rPr lang="tr-TR" sz="2000" dirty="0" err="1"/>
              <a:t>Education</a:t>
            </a:r>
            <a:r>
              <a:rPr lang="tr-TR" sz="2000" dirty="0"/>
              <a:t>) olarak sınıflandırılmaktadır. </a:t>
            </a:r>
            <a:r>
              <a:rPr lang="tr-TR" sz="2000" dirty="0" smtClean="0"/>
              <a:t>Görüldüğü üzere </a:t>
            </a:r>
            <a:r>
              <a:rPr lang="tr-TR" sz="2000" dirty="0"/>
              <a:t>trafik güvenliğinin sağlanması </a:t>
            </a:r>
            <a:r>
              <a:rPr lang="tr-TR" sz="2000" dirty="0" err="1"/>
              <a:t>multi-sektörel</a:t>
            </a:r>
            <a:r>
              <a:rPr lang="tr-TR" sz="2000" dirty="0"/>
              <a:t> veya çok kurumlu bir yapıyı gerektirmektedir</a:t>
            </a:r>
            <a:r>
              <a:rPr lang="tr-TR" sz="2000" dirty="0" smtClean="0"/>
              <a:t>. Bu </a:t>
            </a:r>
            <a:r>
              <a:rPr lang="tr-TR" sz="2000" dirty="0"/>
              <a:t>nedenle, günümüzde trafik güvenliği probleminin çözümüne bütüncül bir nazarla </a:t>
            </a:r>
            <a:r>
              <a:rPr lang="tr-TR" sz="2000" dirty="0" smtClean="0"/>
              <a:t>bakılması zorunluluğu </a:t>
            </a:r>
            <a:r>
              <a:rPr lang="tr-TR" sz="2000" dirty="0"/>
              <a:t>ortaya çıkmış, gelişmiş pek çok ülkede “güvenli sistem yaklaşımı- </a:t>
            </a:r>
            <a:r>
              <a:rPr lang="tr-TR" sz="2000" dirty="0" err="1"/>
              <a:t>thesafesystemapproach</a:t>
            </a:r>
            <a:r>
              <a:rPr lang="tr-TR" sz="2000" dirty="0" smtClean="0"/>
              <a:t>” olarak </a:t>
            </a:r>
            <a:r>
              <a:rPr lang="tr-TR" sz="2000" dirty="0"/>
              <a:t>adlandırılan trafik güvenliği stratejileri benimsenmiştir.</a:t>
            </a:r>
          </a:p>
        </p:txBody>
      </p:sp>
      <p:sp>
        <p:nvSpPr>
          <p:cNvPr id="10" name="Metin kutusu 9"/>
          <p:cNvSpPr txBox="1"/>
          <p:nvPr/>
        </p:nvSpPr>
        <p:spPr>
          <a:xfrm>
            <a:off x="1118911" y="290700"/>
            <a:ext cx="5938852" cy="461665"/>
          </a:xfrm>
          <a:prstGeom prst="rect">
            <a:avLst/>
          </a:prstGeom>
          <a:noFill/>
        </p:spPr>
        <p:txBody>
          <a:bodyPr wrap="square" rtlCol="0">
            <a:spAutoFit/>
          </a:bodyPr>
          <a:lstStyle/>
          <a:p>
            <a:r>
              <a:rPr lang="tr-TR" sz="2400" b="1" spc="300" dirty="0" smtClean="0">
                <a:solidFill>
                  <a:schemeClr val="bg1"/>
                </a:solidFill>
              </a:rPr>
              <a:t>1.1.4. Güvenli Sistem Yaklaşımı</a:t>
            </a:r>
            <a:endParaRPr lang="tr-TR" sz="2400" b="1" spc="300" dirty="0">
              <a:solidFill>
                <a:schemeClr val="bg1"/>
              </a:solidFill>
            </a:endParaRPr>
          </a:p>
        </p:txBody>
      </p:sp>
    </p:spTree>
    <p:extLst>
      <p:ext uri="{BB962C8B-B14F-4D97-AF65-F5344CB8AC3E}">
        <p14:creationId xmlns:p14="http://schemas.microsoft.com/office/powerpoint/2010/main" val="12654289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52820"/>
            <a:ext cx="9144000" cy="919840"/>
          </a:xfrm>
          <a:prstGeom prst="rect">
            <a:avLst/>
          </a:prstGeom>
          <a:pattFill prst="sphere">
            <a:fgClr>
              <a:schemeClr val="accent5">
                <a:lumMod val="50000"/>
              </a:schemeClr>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tr-TR" sz="135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931" y="125817"/>
            <a:ext cx="801824" cy="801824"/>
          </a:xfrm>
          <a:prstGeom prst="rect">
            <a:avLst/>
          </a:prstGeom>
        </p:spPr>
      </p:pic>
      <p:sp>
        <p:nvSpPr>
          <p:cNvPr id="27" name="Dikdörtgen 26"/>
          <p:cNvSpPr/>
          <p:nvPr/>
        </p:nvSpPr>
        <p:spPr>
          <a:xfrm rot="10800000" flipV="1">
            <a:off x="0" y="6749488"/>
            <a:ext cx="9144000" cy="64291"/>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26">
              <a:solidFill>
                <a:schemeClr val="accent1">
                  <a:lumMod val="40000"/>
                  <a:lumOff val="60000"/>
                </a:schemeClr>
              </a:solidFill>
            </a:endParaRPr>
          </a:p>
        </p:txBody>
      </p:sp>
      <p:sp>
        <p:nvSpPr>
          <p:cNvPr id="29" name="Altbilgi Yer Tutucusu 3"/>
          <p:cNvSpPr>
            <a:spLocks noGrp="1"/>
          </p:cNvSpPr>
          <p:nvPr>
            <p:ph type="ftr" sz="quarter" idx="11"/>
          </p:nvPr>
        </p:nvSpPr>
        <p:spPr>
          <a:xfrm>
            <a:off x="6409204" y="6672792"/>
            <a:ext cx="2921023" cy="195838"/>
          </a:xfrm>
        </p:spPr>
        <p:txBody>
          <a:bodyPr/>
          <a:lstStyle/>
          <a:p>
            <a:r>
              <a:rPr lang="tr-TR" sz="900" b="1" i="1" dirty="0">
                <a:solidFill>
                  <a:schemeClr val="tx1"/>
                </a:solidFill>
                <a:latin typeface="Century Gothic" panose="020B0502020202020204" pitchFamily="34" charset="0"/>
              </a:rPr>
              <a:t>Eskişehir Trafik Polis Eğitim Merkezi Müdürlüğü.</a:t>
            </a:r>
            <a:endParaRPr lang="en-US" sz="900" b="1" i="1" dirty="0">
              <a:solidFill>
                <a:schemeClr val="tx1"/>
              </a:solidFill>
              <a:latin typeface="Century Gothic" panose="020B0502020202020204" pitchFamily="34" charset="0"/>
            </a:endParaRPr>
          </a:p>
        </p:txBody>
      </p:sp>
      <p:pic>
        <p:nvPicPr>
          <p:cNvPr id="26" name="Picture 2" descr="http://www.trafik.gov.tr/SiteAssets/Trafik%20Kitapl%C4%B1k/Mevzuat/LOGO_TRAFI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939" r="27224"/>
          <a:stretch/>
        </p:blipFill>
        <p:spPr bwMode="auto">
          <a:xfrm>
            <a:off x="8455378" y="103384"/>
            <a:ext cx="557462" cy="82369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cxnSp>
        <p:nvCxnSpPr>
          <p:cNvPr id="3" name="Düz Bağlayıcı 2"/>
          <p:cNvCxnSpPr/>
          <p:nvPr/>
        </p:nvCxnSpPr>
        <p:spPr>
          <a:xfrm>
            <a:off x="0" y="125953"/>
            <a:ext cx="9144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0" y="895611"/>
            <a:ext cx="9144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1258263" y="286025"/>
            <a:ext cx="5938852" cy="461665"/>
          </a:xfrm>
          <a:prstGeom prst="rect">
            <a:avLst/>
          </a:prstGeom>
          <a:noFill/>
        </p:spPr>
        <p:txBody>
          <a:bodyPr wrap="square" rtlCol="0">
            <a:spAutoFit/>
          </a:bodyPr>
          <a:lstStyle/>
          <a:p>
            <a:r>
              <a:rPr lang="tr-TR" sz="2400" b="1" spc="300" dirty="0" smtClean="0">
                <a:solidFill>
                  <a:schemeClr val="bg1"/>
                </a:solidFill>
              </a:rPr>
              <a:t>1.1.4. Güvenli Sistem Yaklaşımı</a:t>
            </a:r>
            <a:endParaRPr lang="tr-TR" sz="2400" b="1" spc="300" dirty="0">
              <a:solidFill>
                <a:schemeClr val="bg1"/>
              </a:solidFill>
            </a:endParaRPr>
          </a:p>
        </p:txBody>
      </p:sp>
      <p:sp>
        <p:nvSpPr>
          <p:cNvPr id="10" name="2 Dikdörtgen"/>
          <p:cNvSpPr/>
          <p:nvPr/>
        </p:nvSpPr>
        <p:spPr>
          <a:xfrm>
            <a:off x="380091" y="1791723"/>
            <a:ext cx="6358166" cy="3970318"/>
          </a:xfrm>
          <a:prstGeom prst="rect">
            <a:avLst/>
          </a:prstGeom>
          <a:solidFill>
            <a:schemeClr val="bg1"/>
          </a:solidFill>
        </p:spPr>
        <p:txBody>
          <a:bodyPr wrap="square">
            <a:spAutoFit/>
          </a:bodyPr>
          <a:lstStyle/>
          <a:p>
            <a:pPr>
              <a:lnSpc>
                <a:spcPct val="150000"/>
              </a:lnSpc>
              <a:buClr>
                <a:schemeClr val="tx1"/>
              </a:buClr>
              <a:buSzPct val="150000"/>
            </a:pPr>
            <a:r>
              <a:rPr lang="tr-TR" sz="2400" b="1" dirty="0">
                <a:solidFill>
                  <a:srgbClr val="FF0000"/>
                </a:solidFill>
                <a:latin typeface="Century Gothic" panose="020B0502020202020204" pitchFamily="34" charset="0"/>
                <a:cs typeface="Tahoma" pitchFamily="34" charset="0"/>
              </a:rPr>
              <a:t>TRAFİK GÜVENLİĞİNİN TEMEL FELSEFESİNİ; </a:t>
            </a:r>
          </a:p>
          <a:p>
            <a:pPr>
              <a:lnSpc>
                <a:spcPct val="150000"/>
              </a:lnSpc>
              <a:buClr>
                <a:schemeClr val="tx1"/>
              </a:buClr>
              <a:buSzPct val="150000"/>
            </a:pPr>
            <a:r>
              <a:rPr lang="tr-TR" sz="2400" dirty="0" smtClean="0">
                <a:cs typeface="Tahoma" pitchFamily="34" charset="0"/>
              </a:rPr>
              <a:t>4-E </a:t>
            </a:r>
            <a:r>
              <a:rPr lang="tr-TR" sz="2400" dirty="0">
                <a:cs typeface="Tahoma" pitchFamily="34" charset="0"/>
              </a:rPr>
              <a:t>faktörleride olarak bilinen</a:t>
            </a:r>
          </a:p>
          <a:p>
            <a:pPr>
              <a:lnSpc>
                <a:spcPct val="150000"/>
              </a:lnSpc>
              <a:buClr>
                <a:schemeClr val="tx1"/>
              </a:buClr>
              <a:buSzPct val="150000"/>
            </a:pPr>
            <a:endParaRPr lang="tr-TR" sz="2400" dirty="0">
              <a:cs typeface="Tahoma" pitchFamily="34" charset="0"/>
            </a:endParaRPr>
          </a:p>
          <a:p>
            <a:pPr marL="354013" indent="-354013">
              <a:lnSpc>
                <a:spcPct val="150000"/>
              </a:lnSpc>
              <a:buClr>
                <a:schemeClr val="tx1"/>
              </a:buClr>
              <a:buSzPct val="150000"/>
              <a:buFont typeface="Wingdings" panose="05000000000000000000" pitchFamily="2" charset="2"/>
              <a:buChar char="v"/>
            </a:pPr>
            <a:r>
              <a:rPr lang="tr-TR" sz="2400" dirty="0">
                <a:cs typeface="Tahoma" pitchFamily="34" charset="0"/>
              </a:rPr>
              <a:t>Eğitim (Education)</a:t>
            </a:r>
          </a:p>
          <a:p>
            <a:pPr marL="354013" indent="-354013">
              <a:lnSpc>
                <a:spcPct val="150000"/>
              </a:lnSpc>
              <a:buClr>
                <a:schemeClr val="tx1"/>
              </a:buClr>
              <a:buSzPct val="150000"/>
              <a:buFont typeface="Wingdings" panose="05000000000000000000" pitchFamily="2" charset="2"/>
              <a:buChar char="v"/>
            </a:pPr>
            <a:r>
              <a:rPr lang="tr-TR" sz="2400" dirty="0">
                <a:cs typeface="Tahoma" pitchFamily="34" charset="0"/>
              </a:rPr>
              <a:t>Denetim (Enforcement)</a:t>
            </a:r>
          </a:p>
          <a:p>
            <a:pPr marL="354013" indent="-354013">
              <a:lnSpc>
                <a:spcPct val="150000"/>
              </a:lnSpc>
              <a:buClr>
                <a:schemeClr val="tx1"/>
              </a:buClr>
              <a:buSzPct val="150000"/>
              <a:buFont typeface="Wingdings" panose="05000000000000000000" pitchFamily="2" charset="2"/>
              <a:buChar char="v"/>
            </a:pPr>
            <a:r>
              <a:rPr lang="tr-TR" sz="2400" dirty="0">
                <a:cs typeface="Tahoma" pitchFamily="34" charset="0"/>
              </a:rPr>
              <a:t>İlkyardım (Emergency) </a:t>
            </a:r>
          </a:p>
          <a:p>
            <a:pPr marL="354013" indent="-354013">
              <a:lnSpc>
                <a:spcPct val="150000"/>
              </a:lnSpc>
              <a:buClr>
                <a:schemeClr val="tx1"/>
              </a:buClr>
              <a:buSzPct val="150000"/>
              <a:buFont typeface="Wingdings" panose="05000000000000000000" pitchFamily="2" charset="2"/>
              <a:buChar char="v"/>
            </a:pPr>
            <a:r>
              <a:rPr lang="tr-TR" sz="2400" dirty="0">
                <a:cs typeface="Tahoma" pitchFamily="34" charset="0"/>
              </a:rPr>
              <a:t>Altyapı (Engineering) Oluşturmaktadır.</a:t>
            </a:r>
          </a:p>
        </p:txBody>
      </p:sp>
      <p:graphicFrame>
        <p:nvGraphicFramePr>
          <p:cNvPr id="11" name="Grafik 10"/>
          <p:cNvGraphicFramePr/>
          <p:nvPr>
            <p:extLst>
              <p:ext uri="{D42A27DB-BD31-4B8C-83A1-F6EECF244321}">
                <p14:modId xmlns:p14="http://schemas.microsoft.com/office/powerpoint/2010/main" val="3505283321"/>
              </p:ext>
            </p:extLst>
          </p:nvPr>
        </p:nvGraphicFramePr>
        <p:xfrm>
          <a:off x="5169960" y="2274886"/>
          <a:ext cx="3804920" cy="34871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549099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52820"/>
            <a:ext cx="9144000" cy="919840"/>
          </a:xfrm>
          <a:prstGeom prst="rect">
            <a:avLst/>
          </a:prstGeom>
          <a:pattFill prst="sphere">
            <a:fgClr>
              <a:schemeClr val="accent5">
                <a:lumMod val="50000"/>
              </a:schemeClr>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tr-TR" sz="135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931" y="125817"/>
            <a:ext cx="801824" cy="801824"/>
          </a:xfrm>
          <a:prstGeom prst="rect">
            <a:avLst/>
          </a:prstGeom>
        </p:spPr>
      </p:pic>
      <p:sp>
        <p:nvSpPr>
          <p:cNvPr id="27" name="Dikdörtgen 26"/>
          <p:cNvSpPr/>
          <p:nvPr/>
        </p:nvSpPr>
        <p:spPr>
          <a:xfrm rot="10800000" flipV="1">
            <a:off x="0" y="6749488"/>
            <a:ext cx="9144000" cy="64291"/>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26">
              <a:solidFill>
                <a:schemeClr val="accent1">
                  <a:lumMod val="40000"/>
                  <a:lumOff val="60000"/>
                </a:schemeClr>
              </a:solidFill>
            </a:endParaRPr>
          </a:p>
        </p:txBody>
      </p:sp>
      <p:sp>
        <p:nvSpPr>
          <p:cNvPr id="29" name="Altbilgi Yer Tutucusu 3"/>
          <p:cNvSpPr>
            <a:spLocks noGrp="1"/>
          </p:cNvSpPr>
          <p:nvPr>
            <p:ph type="ftr" sz="quarter" idx="11"/>
          </p:nvPr>
        </p:nvSpPr>
        <p:spPr>
          <a:xfrm>
            <a:off x="6409204" y="6672792"/>
            <a:ext cx="2921023" cy="195838"/>
          </a:xfrm>
        </p:spPr>
        <p:txBody>
          <a:bodyPr/>
          <a:lstStyle/>
          <a:p>
            <a:r>
              <a:rPr lang="tr-TR" sz="900" b="1" i="1" dirty="0">
                <a:solidFill>
                  <a:schemeClr val="tx1"/>
                </a:solidFill>
                <a:latin typeface="Century Gothic" panose="020B0502020202020204" pitchFamily="34" charset="0"/>
              </a:rPr>
              <a:t>Eskişehir Trafik Polis Eğitim Merkezi Müdürlüğü.</a:t>
            </a:r>
            <a:endParaRPr lang="en-US" sz="900" b="1" i="1" dirty="0">
              <a:solidFill>
                <a:schemeClr val="tx1"/>
              </a:solidFill>
              <a:latin typeface="Century Gothic" panose="020B0502020202020204" pitchFamily="34" charset="0"/>
            </a:endParaRPr>
          </a:p>
        </p:txBody>
      </p:sp>
      <p:pic>
        <p:nvPicPr>
          <p:cNvPr id="26" name="Picture 2" descr="http://www.trafik.gov.tr/SiteAssets/Trafik%20Kitapl%C4%B1k/Mevzuat/LOGO_TRAFI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939" r="27224"/>
          <a:stretch/>
        </p:blipFill>
        <p:spPr bwMode="auto">
          <a:xfrm>
            <a:off x="8455378" y="103384"/>
            <a:ext cx="557462" cy="82369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cxnSp>
        <p:nvCxnSpPr>
          <p:cNvPr id="3" name="Düz Bağlayıcı 2"/>
          <p:cNvCxnSpPr/>
          <p:nvPr/>
        </p:nvCxnSpPr>
        <p:spPr>
          <a:xfrm>
            <a:off x="0" y="125953"/>
            <a:ext cx="9144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0" y="895611"/>
            <a:ext cx="9144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Dikdörtgen 1"/>
          <p:cNvSpPr/>
          <p:nvPr/>
        </p:nvSpPr>
        <p:spPr>
          <a:xfrm>
            <a:off x="333022" y="1261255"/>
            <a:ext cx="8477956" cy="5122941"/>
          </a:xfrm>
          <a:prstGeom prst="rect">
            <a:avLst/>
          </a:prstGeom>
        </p:spPr>
        <p:txBody>
          <a:bodyPr wrap="square">
            <a:spAutoFit/>
          </a:bodyPr>
          <a:lstStyle/>
          <a:p>
            <a:pPr>
              <a:lnSpc>
                <a:spcPct val="150000"/>
              </a:lnSpc>
            </a:pPr>
            <a:r>
              <a:rPr lang="tr-TR" sz="2000" i="1" u="sng" dirty="0" smtClean="0">
                <a:solidFill>
                  <a:srgbClr val="00B0F0"/>
                </a:solidFill>
              </a:rPr>
              <a:t>POPÜLER GÜVENLİ SİSTEM YAKLAŞIMI STRATEJİLERİ</a:t>
            </a:r>
          </a:p>
          <a:p>
            <a:pPr marL="285750" indent="-285750">
              <a:lnSpc>
                <a:spcPct val="150000"/>
              </a:lnSpc>
              <a:buFont typeface="Wingdings" panose="05000000000000000000" pitchFamily="2" charset="2"/>
              <a:buChar char="v"/>
            </a:pPr>
            <a:r>
              <a:rPr lang="tr-TR" sz="2000" dirty="0" smtClean="0">
                <a:solidFill>
                  <a:srgbClr val="FF0000"/>
                </a:solidFill>
              </a:rPr>
              <a:t>İsveç</a:t>
            </a:r>
            <a:r>
              <a:rPr lang="tr-TR" sz="2000" dirty="0" smtClean="0"/>
              <a:t> </a:t>
            </a:r>
            <a:r>
              <a:rPr lang="tr-TR" sz="2000" dirty="0"/>
              <a:t>“</a:t>
            </a:r>
            <a:r>
              <a:rPr lang="tr-TR" sz="2000" dirty="0" err="1"/>
              <a:t>Vision</a:t>
            </a:r>
            <a:r>
              <a:rPr lang="tr-TR" sz="2000" dirty="0"/>
              <a:t> Zero - Sıfır Vizyon”: Özet olarak, insanın mutlaka hata yapacağını, ulaşım </a:t>
            </a:r>
            <a:r>
              <a:rPr lang="tr-TR" sz="2000" dirty="0" smtClean="0"/>
              <a:t>sisteminin bu </a:t>
            </a:r>
            <a:r>
              <a:rPr lang="tr-TR" sz="2000" dirty="0"/>
              <a:t>hataları hesaba katarak ve önleyecek şekilde dizayn edilmesi esasına dayanır.</a:t>
            </a:r>
          </a:p>
          <a:p>
            <a:pPr marL="285750" indent="-285750">
              <a:lnSpc>
                <a:spcPct val="150000"/>
              </a:lnSpc>
              <a:buFont typeface="Wingdings" panose="05000000000000000000" pitchFamily="2" charset="2"/>
              <a:buChar char="v"/>
            </a:pPr>
            <a:r>
              <a:rPr lang="tr-TR" sz="2000" dirty="0" smtClean="0">
                <a:solidFill>
                  <a:srgbClr val="FF0000"/>
                </a:solidFill>
              </a:rPr>
              <a:t>Hollanda</a:t>
            </a:r>
            <a:r>
              <a:rPr lang="tr-TR" sz="2000" dirty="0" smtClean="0"/>
              <a:t> </a:t>
            </a:r>
            <a:r>
              <a:rPr lang="tr-TR" sz="2000" dirty="0"/>
              <a:t>“SustainableSafety – Sürdürülebilir Güvenlik”: Kazaların önlenmesi, </a:t>
            </a:r>
            <a:r>
              <a:rPr lang="tr-TR" sz="2000" dirty="0" smtClean="0"/>
              <a:t>önlenemiyor ise </a:t>
            </a:r>
            <a:r>
              <a:rPr lang="tr-TR" sz="2000" dirty="0"/>
              <a:t>en azından kaza sonucu ölüm veya ağır yaralanmaların önlenmesi için tedbirler alınması </a:t>
            </a:r>
            <a:r>
              <a:rPr lang="tr-TR" sz="2000" dirty="0" smtClean="0"/>
              <a:t>temeline dayanır</a:t>
            </a:r>
            <a:r>
              <a:rPr lang="tr-TR" sz="2000" dirty="0"/>
              <a:t>.</a:t>
            </a:r>
          </a:p>
          <a:p>
            <a:pPr marL="285750" indent="-285750">
              <a:lnSpc>
                <a:spcPct val="150000"/>
              </a:lnSpc>
              <a:buFont typeface="Wingdings" panose="05000000000000000000" pitchFamily="2" charset="2"/>
              <a:buChar char="v"/>
            </a:pPr>
            <a:r>
              <a:rPr lang="tr-TR" sz="2000" dirty="0" smtClean="0">
                <a:solidFill>
                  <a:srgbClr val="FF0000"/>
                </a:solidFill>
              </a:rPr>
              <a:t>Avustralya</a:t>
            </a:r>
            <a:r>
              <a:rPr lang="tr-TR" sz="2000" dirty="0" smtClean="0"/>
              <a:t> </a:t>
            </a:r>
            <a:r>
              <a:rPr lang="tr-TR" sz="2000" dirty="0"/>
              <a:t>“</a:t>
            </a:r>
            <a:r>
              <a:rPr lang="tr-TR" sz="2000" dirty="0" err="1"/>
              <a:t>Safe</a:t>
            </a:r>
            <a:r>
              <a:rPr lang="tr-TR" sz="2000" dirty="0"/>
              <a:t> System- Güvenli Sistem”: Ne kadar bilgili ve bilinçli de olsalar insanların </a:t>
            </a:r>
            <a:r>
              <a:rPr lang="tr-TR" sz="2000" dirty="0" smtClean="0"/>
              <a:t>hata yapacağını </a:t>
            </a:r>
            <a:r>
              <a:rPr lang="tr-TR" sz="2000" dirty="0"/>
              <a:t>kabul ederek, daha güvenli yollar yapma, araçları daha güvenli hale getirme, hız </a:t>
            </a:r>
            <a:r>
              <a:rPr lang="tr-TR" sz="2000" dirty="0" smtClean="0"/>
              <a:t>limitlerini güvenliği </a:t>
            </a:r>
            <a:r>
              <a:rPr lang="tr-TR" sz="2000" dirty="0"/>
              <a:t>sağlayacak şekilde düzenleme esasına dayanır.</a:t>
            </a:r>
          </a:p>
        </p:txBody>
      </p:sp>
      <p:sp>
        <p:nvSpPr>
          <p:cNvPr id="10" name="Metin kutusu 9"/>
          <p:cNvSpPr txBox="1"/>
          <p:nvPr/>
        </p:nvSpPr>
        <p:spPr>
          <a:xfrm>
            <a:off x="1118911" y="290700"/>
            <a:ext cx="5938852" cy="461665"/>
          </a:xfrm>
          <a:prstGeom prst="rect">
            <a:avLst/>
          </a:prstGeom>
          <a:noFill/>
        </p:spPr>
        <p:txBody>
          <a:bodyPr wrap="square" rtlCol="0">
            <a:spAutoFit/>
          </a:bodyPr>
          <a:lstStyle/>
          <a:p>
            <a:r>
              <a:rPr lang="tr-TR" sz="2400" b="1" spc="300" dirty="0" smtClean="0">
                <a:solidFill>
                  <a:schemeClr val="bg1"/>
                </a:solidFill>
              </a:rPr>
              <a:t>1.1.4. Güvenli Sistem Yaklaşımı</a:t>
            </a:r>
            <a:endParaRPr lang="tr-TR" sz="2400" b="1" spc="300" dirty="0">
              <a:solidFill>
                <a:schemeClr val="bg1"/>
              </a:solidFill>
            </a:endParaRPr>
          </a:p>
        </p:txBody>
      </p:sp>
    </p:spTree>
    <p:extLst>
      <p:ext uri="{BB962C8B-B14F-4D97-AF65-F5344CB8AC3E}">
        <p14:creationId xmlns:p14="http://schemas.microsoft.com/office/powerpoint/2010/main" val="2816418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52820"/>
            <a:ext cx="9144000" cy="919840"/>
          </a:xfrm>
          <a:prstGeom prst="rect">
            <a:avLst/>
          </a:prstGeom>
          <a:pattFill prst="sphere">
            <a:fgClr>
              <a:schemeClr val="accent5">
                <a:lumMod val="50000"/>
              </a:schemeClr>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tr-TR" sz="135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931" y="125817"/>
            <a:ext cx="801824" cy="801824"/>
          </a:xfrm>
          <a:prstGeom prst="rect">
            <a:avLst/>
          </a:prstGeom>
        </p:spPr>
      </p:pic>
      <p:sp>
        <p:nvSpPr>
          <p:cNvPr id="27" name="Dikdörtgen 26"/>
          <p:cNvSpPr/>
          <p:nvPr/>
        </p:nvSpPr>
        <p:spPr>
          <a:xfrm rot="10800000" flipV="1">
            <a:off x="0" y="6749488"/>
            <a:ext cx="9144000" cy="64291"/>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26">
              <a:solidFill>
                <a:schemeClr val="accent1">
                  <a:lumMod val="40000"/>
                  <a:lumOff val="60000"/>
                </a:schemeClr>
              </a:solidFill>
            </a:endParaRPr>
          </a:p>
        </p:txBody>
      </p:sp>
      <p:sp>
        <p:nvSpPr>
          <p:cNvPr id="29" name="Altbilgi Yer Tutucusu 3"/>
          <p:cNvSpPr>
            <a:spLocks noGrp="1"/>
          </p:cNvSpPr>
          <p:nvPr>
            <p:ph type="ftr" sz="quarter" idx="11"/>
          </p:nvPr>
        </p:nvSpPr>
        <p:spPr>
          <a:xfrm>
            <a:off x="6409204" y="6672792"/>
            <a:ext cx="2921023" cy="195838"/>
          </a:xfrm>
        </p:spPr>
        <p:txBody>
          <a:bodyPr/>
          <a:lstStyle/>
          <a:p>
            <a:r>
              <a:rPr lang="tr-TR" sz="900" b="1" i="1" dirty="0">
                <a:solidFill>
                  <a:schemeClr val="tx1"/>
                </a:solidFill>
                <a:latin typeface="Century Gothic" panose="020B0502020202020204" pitchFamily="34" charset="0"/>
              </a:rPr>
              <a:t>Eskişehir Trafik Polis Eğitim Merkezi Müdürlüğü.</a:t>
            </a:r>
            <a:endParaRPr lang="en-US" sz="900" b="1" i="1" dirty="0">
              <a:solidFill>
                <a:schemeClr val="tx1"/>
              </a:solidFill>
              <a:latin typeface="Century Gothic" panose="020B0502020202020204" pitchFamily="34" charset="0"/>
            </a:endParaRPr>
          </a:p>
        </p:txBody>
      </p:sp>
      <p:pic>
        <p:nvPicPr>
          <p:cNvPr id="26" name="Picture 2" descr="http://www.trafik.gov.tr/SiteAssets/Trafik%20Kitapl%C4%B1k/Mevzuat/LOGO_TRAFI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939" r="27224"/>
          <a:stretch/>
        </p:blipFill>
        <p:spPr bwMode="auto">
          <a:xfrm>
            <a:off x="8455378" y="103384"/>
            <a:ext cx="557462" cy="82369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cxnSp>
        <p:nvCxnSpPr>
          <p:cNvPr id="3" name="Düz Bağlayıcı 2"/>
          <p:cNvCxnSpPr/>
          <p:nvPr/>
        </p:nvCxnSpPr>
        <p:spPr>
          <a:xfrm>
            <a:off x="0" y="125953"/>
            <a:ext cx="9144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0" y="895611"/>
            <a:ext cx="9144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Dikdörtgen 1"/>
          <p:cNvSpPr/>
          <p:nvPr/>
        </p:nvSpPr>
        <p:spPr>
          <a:xfrm>
            <a:off x="299654" y="1283569"/>
            <a:ext cx="8544691" cy="5035353"/>
          </a:xfrm>
          <a:prstGeom prst="rect">
            <a:avLst/>
          </a:prstGeom>
        </p:spPr>
        <p:txBody>
          <a:bodyPr wrap="square">
            <a:spAutoFit/>
          </a:bodyPr>
          <a:lstStyle/>
          <a:p>
            <a:pPr algn="just">
              <a:lnSpc>
                <a:spcPct val="150000"/>
              </a:lnSpc>
            </a:pPr>
            <a:r>
              <a:rPr lang="en-US" i="1" dirty="0" smtClean="0">
                <a:solidFill>
                  <a:srgbClr val="00B0F0"/>
                </a:solidFill>
              </a:rPr>
              <a:t>BIRLEŞMIŞ MILLETLER EYLEM ON YILI (UN DECADE OF ACTION)</a:t>
            </a:r>
            <a:endParaRPr lang="tr-TR" i="1" dirty="0" smtClean="0">
              <a:solidFill>
                <a:srgbClr val="00B0F0"/>
              </a:solidFill>
            </a:endParaRPr>
          </a:p>
          <a:p>
            <a:pPr algn="just">
              <a:lnSpc>
                <a:spcPct val="150000"/>
              </a:lnSpc>
            </a:pPr>
            <a:endParaRPr lang="en-US" sz="800" i="1" dirty="0" smtClean="0">
              <a:solidFill>
                <a:srgbClr val="00B0F0"/>
              </a:solidFill>
            </a:endParaRPr>
          </a:p>
          <a:p>
            <a:pPr algn="just">
              <a:lnSpc>
                <a:spcPct val="150000"/>
              </a:lnSpc>
            </a:pPr>
            <a:r>
              <a:rPr lang="tr-TR" dirty="0" smtClean="0"/>
              <a:t>Dünya </a:t>
            </a:r>
            <a:r>
              <a:rPr lang="tr-TR" dirty="0"/>
              <a:t>Sağlık Örgütünün verilerine göre 2009 yılında trafik kazaları sonucu dünyada her </a:t>
            </a:r>
            <a:r>
              <a:rPr lang="tr-TR" dirty="0" smtClean="0"/>
              <a:t>yıl yaklaşık </a:t>
            </a:r>
            <a:r>
              <a:rPr lang="tr-TR" dirty="0"/>
              <a:t>1,3 milyon insan ölmektedir. 2020 yılına kadar kazalar sonucu ölümlerin 1,9 milyona </a:t>
            </a:r>
            <a:r>
              <a:rPr lang="tr-TR" dirty="0" smtClean="0"/>
              <a:t>ulaşacağı öngörülmektedir</a:t>
            </a:r>
            <a:r>
              <a:rPr lang="tr-TR" dirty="0"/>
              <a:t>. Bu nedenle, gelecek on yıl içerisinde, hazırlanacak eylem planları ve </a:t>
            </a:r>
            <a:r>
              <a:rPr lang="tr-TR" dirty="0" smtClean="0"/>
              <a:t>uygulanacak tedbirlerle </a:t>
            </a:r>
            <a:r>
              <a:rPr lang="tr-TR" dirty="0"/>
              <a:t>5 milyon ölüm ve 50 milyon yaralanmanın önüne geçilmesi hedeflenmiştir. Bu doğrultuda</a:t>
            </a:r>
            <a:r>
              <a:rPr lang="tr-TR" dirty="0" smtClean="0"/>
              <a:t>, bir </a:t>
            </a:r>
            <a:r>
              <a:rPr lang="tr-TR" dirty="0"/>
              <a:t>çalışma yapılarak 2009 yılında Moskova’da bakanlar konferansında alınan kararlar Birleşmiş </a:t>
            </a:r>
            <a:r>
              <a:rPr lang="tr-TR" dirty="0" smtClean="0"/>
              <a:t>Milletler genel </a:t>
            </a:r>
            <a:r>
              <a:rPr lang="tr-TR" dirty="0"/>
              <a:t>kuruluna sunulmuştur. Yine ülkelerin trafik güvenliği konusundaki son durumlarının ele </a:t>
            </a:r>
            <a:r>
              <a:rPr lang="tr-TR" dirty="0" smtClean="0"/>
              <a:t>alınması amacıyla </a:t>
            </a:r>
            <a:r>
              <a:rPr lang="tr-TR" dirty="0"/>
              <a:t>18-19 Kasım 2015’ de Brezilya’da 2. Evrensel Trafik Güvenliği Üst Düzey Bakanlar </a:t>
            </a:r>
            <a:r>
              <a:rPr lang="tr-TR" dirty="0" smtClean="0"/>
              <a:t>Konferansı gerçekleştirilmiştir</a:t>
            </a:r>
            <a:r>
              <a:rPr lang="tr-TR" dirty="0"/>
              <a:t>. On yıllık eylem stratejisi, BM üye ülkelerinin 2010-2020 yılları arasında </a:t>
            </a:r>
            <a:r>
              <a:rPr lang="tr-TR" dirty="0" smtClean="0"/>
              <a:t>hazırlayacakları ulusal </a:t>
            </a:r>
            <a:r>
              <a:rPr lang="tr-TR" dirty="0"/>
              <a:t>strateji planlarıyla;</a:t>
            </a:r>
          </a:p>
        </p:txBody>
      </p:sp>
      <p:sp>
        <p:nvSpPr>
          <p:cNvPr id="10" name="Metin kutusu 9"/>
          <p:cNvSpPr txBox="1"/>
          <p:nvPr/>
        </p:nvSpPr>
        <p:spPr>
          <a:xfrm>
            <a:off x="1118911" y="191124"/>
            <a:ext cx="7205307" cy="707886"/>
          </a:xfrm>
          <a:prstGeom prst="rect">
            <a:avLst/>
          </a:prstGeom>
          <a:noFill/>
        </p:spPr>
        <p:txBody>
          <a:bodyPr wrap="square" rtlCol="0">
            <a:spAutoFit/>
          </a:bodyPr>
          <a:lstStyle/>
          <a:p>
            <a:pPr algn="just"/>
            <a:r>
              <a:rPr lang="tr-TR" sz="2000" b="1" spc="300" dirty="0" smtClean="0">
                <a:solidFill>
                  <a:schemeClr val="bg1"/>
                </a:solidFill>
              </a:rPr>
              <a:t>1.1.5. Trafik Güvenliğinin Sağlanmasına Yönelik</a:t>
            </a:r>
          </a:p>
          <a:p>
            <a:pPr algn="just"/>
            <a:r>
              <a:rPr lang="tr-TR" sz="2000" b="1" spc="300" dirty="0">
                <a:solidFill>
                  <a:schemeClr val="bg1"/>
                </a:solidFill>
              </a:rPr>
              <a:t> </a:t>
            </a:r>
            <a:r>
              <a:rPr lang="tr-TR" sz="2000" b="1" spc="300" dirty="0" smtClean="0">
                <a:solidFill>
                  <a:schemeClr val="bg1"/>
                </a:solidFill>
              </a:rPr>
              <a:t>         Uluslararası Çalışmalar</a:t>
            </a:r>
            <a:endParaRPr lang="tr-TR" sz="2000" b="1" spc="300" dirty="0">
              <a:solidFill>
                <a:schemeClr val="bg1"/>
              </a:solidFill>
            </a:endParaRPr>
          </a:p>
        </p:txBody>
      </p:sp>
    </p:spTree>
    <p:extLst>
      <p:ext uri="{BB962C8B-B14F-4D97-AF65-F5344CB8AC3E}">
        <p14:creationId xmlns:p14="http://schemas.microsoft.com/office/powerpoint/2010/main" val="28734459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52820"/>
            <a:ext cx="9144000" cy="919840"/>
          </a:xfrm>
          <a:prstGeom prst="rect">
            <a:avLst/>
          </a:prstGeom>
          <a:pattFill prst="sphere">
            <a:fgClr>
              <a:schemeClr val="accent5">
                <a:lumMod val="50000"/>
              </a:schemeClr>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tr-TR" sz="135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931" y="125817"/>
            <a:ext cx="801824" cy="801824"/>
          </a:xfrm>
          <a:prstGeom prst="rect">
            <a:avLst/>
          </a:prstGeom>
        </p:spPr>
      </p:pic>
      <p:sp>
        <p:nvSpPr>
          <p:cNvPr id="27" name="Dikdörtgen 26"/>
          <p:cNvSpPr/>
          <p:nvPr/>
        </p:nvSpPr>
        <p:spPr>
          <a:xfrm rot="10800000" flipV="1">
            <a:off x="0" y="6749488"/>
            <a:ext cx="9144000" cy="64291"/>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26">
              <a:solidFill>
                <a:schemeClr val="accent1">
                  <a:lumMod val="40000"/>
                  <a:lumOff val="60000"/>
                </a:schemeClr>
              </a:solidFill>
            </a:endParaRPr>
          </a:p>
        </p:txBody>
      </p:sp>
      <p:sp>
        <p:nvSpPr>
          <p:cNvPr id="29" name="Altbilgi Yer Tutucusu 3"/>
          <p:cNvSpPr>
            <a:spLocks noGrp="1"/>
          </p:cNvSpPr>
          <p:nvPr>
            <p:ph type="ftr" sz="quarter" idx="11"/>
          </p:nvPr>
        </p:nvSpPr>
        <p:spPr>
          <a:xfrm>
            <a:off x="6409204" y="6672792"/>
            <a:ext cx="2921023" cy="195838"/>
          </a:xfrm>
        </p:spPr>
        <p:txBody>
          <a:bodyPr/>
          <a:lstStyle/>
          <a:p>
            <a:r>
              <a:rPr lang="tr-TR" sz="900" b="1" i="1" dirty="0">
                <a:solidFill>
                  <a:schemeClr val="tx1"/>
                </a:solidFill>
                <a:latin typeface="Century Gothic" panose="020B0502020202020204" pitchFamily="34" charset="0"/>
              </a:rPr>
              <a:t>Eskişehir Trafik Polis Eğitim Merkezi Müdürlüğü.</a:t>
            </a:r>
            <a:endParaRPr lang="en-US" sz="900" b="1" i="1" dirty="0">
              <a:solidFill>
                <a:schemeClr val="tx1"/>
              </a:solidFill>
              <a:latin typeface="Century Gothic" panose="020B0502020202020204" pitchFamily="34" charset="0"/>
            </a:endParaRPr>
          </a:p>
        </p:txBody>
      </p:sp>
      <p:pic>
        <p:nvPicPr>
          <p:cNvPr id="26" name="Picture 2" descr="http://www.trafik.gov.tr/SiteAssets/Trafik%20Kitapl%C4%B1k/Mevzuat/LOGO_TRAFI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939" r="27224"/>
          <a:stretch/>
        </p:blipFill>
        <p:spPr bwMode="auto">
          <a:xfrm>
            <a:off x="8455378" y="103384"/>
            <a:ext cx="557462" cy="82369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cxnSp>
        <p:nvCxnSpPr>
          <p:cNvPr id="3" name="Düz Bağlayıcı 2"/>
          <p:cNvCxnSpPr/>
          <p:nvPr/>
        </p:nvCxnSpPr>
        <p:spPr>
          <a:xfrm>
            <a:off x="0" y="125953"/>
            <a:ext cx="9144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0" y="895611"/>
            <a:ext cx="9144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1161913" y="177343"/>
            <a:ext cx="7205307" cy="707886"/>
          </a:xfrm>
          <a:prstGeom prst="rect">
            <a:avLst/>
          </a:prstGeom>
          <a:noFill/>
        </p:spPr>
        <p:txBody>
          <a:bodyPr wrap="square" rtlCol="0">
            <a:spAutoFit/>
          </a:bodyPr>
          <a:lstStyle/>
          <a:p>
            <a:pPr algn="just"/>
            <a:r>
              <a:rPr lang="tr-TR" sz="2000" b="1" spc="300" dirty="0" smtClean="0">
                <a:solidFill>
                  <a:schemeClr val="bg1"/>
                </a:solidFill>
              </a:rPr>
              <a:t>1.1.5. Trafik Güvenliğinin Sağlanmasına Yönelik     </a:t>
            </a:r>
          </a:p>
          <a:p>
            <a:pPr algn="just"/>
            <a:r>
              <a:rPr lang="tr-TR" sz="2000" b="1" spc="300" dirty="0">
                <a:solidFill>
                  <a:schemeClr val="bg1"/>
                </a:solidFill>
              </a:rPr>
              <a:t> </a:t>
            </a:r>
            <a:r>
              <a:rPr lang="tr-TR" sz="2000" b="1" spc="300" dirty="0" smtClean="0">
                <a:solidFill>
                  <a:schemeClr val="bg1"/>
                </a:solidFill>
              </a:rPr>
              <a:t>         Uluslararası Çalışmalar</a:t>
            </a:r>
            <a:endParaRPr lang="tr-TR" sz="2000" b="1" spc="300" dirty="0">
              <a:solidFill>
                <a:schemeClr val="bg1"/>
              </a:solidFill>
            </a:endParaRPr>
          </a:p>
        </p:txBody>
      </p:sp>
      <p:sp>
        <p:nvSpPr>
          <p:cNvPr id="2" name="Dikdörtgen 1"/>
          <p:cNvSpPr/>
          <p:nvPr/>
        </p:nvSpPr>
        <p:spPr>
          <a:xfrm>
            <a:off x="531232" y="1742317"/>
            <a:ext cx="8466667" cy="2862322"/>
          </a:xfrm>
          <a:prstGeom prst="rect">
            <a:avLst/>
          </a:prstGeom>
        </p:spPr>
        <p:txBody>
          <a:bodyPr wrap="square">
            <a:spAutoFit/>
          </a:bodyPr>
          <a:lstStyle/>
          <a:p>
            <a:pPr marL="285750" indent="-285750">
              <a:lnSpc>
                <a:spcPct val="150000"/>
              </a:lnSpc>
              <a:buFont typeface="Wingdings" panose="05000000000000000000" pitchFamily="2" charset="2"/>
              <a:buChar char="v"/>
            </a:pPr>
            <a:r>
              <a:rPr lang="tr-TR" sz="2000" dirty="0"/>
              <a:t>Trafik güvenliği yönetim kapasitesinin geliştirilmesi</a:t>
            </a:r>
            <a:r>
              <a:rPr lang="tr-TR" sz="2000" dirty="0" smtClean="0"/>
              <a:t>, </a:t>
            </a:r>
          </a:p>
          <a:p>
            <a:pPr marL="285750" indent="-285750">
              <a:lnSpc>
                <a:spcPct val="150000"/>
              </a:lnSpc>
              <a:buFont typeface="Wingdings" panose="05000000000000000000" pitchFamily="2" charset="2"/>
              <a:buChar char="v"/>
            </a:pPr>
            <a:r>
              <a:rPr lang="tr-TR" sz="2000" dirty="0" smtClean="0"/>
              <a:t>Etkili </a:t>
            </a:r>
            <a:r>
              <a:rPr lang="tr-TR" sz="2000" dirty="0"/>
              <a:t>yol dizaynı ve yol ağı yönetimi</a:t>
            </a:r>
            <a:r>
              <a:rPr lang="tr-TR" sz="2000" dirty="0" smtClean="0"/>
              <a:t>,</a:t>
            </a:r>
          </a:p>
          <a:p>
            <a:pPr marL="285750" indent="-285750">
              <a:lnSpc>
                <a:spcPct val="150000"/>
              </a:lnSpc>
              <a:buFont typeface="Wingdings" panose="05000000000000000000" pitchFamily="2" charset="2"/>
              <a:buChar char="v"/>
            </a:pPr>
            <a:r>
              <a:rPr lang="tr-TR" sz="2000" dirty="0" smtClean="0"/>
              <a:t>Etkili </a:t>
            </a:r>
            <a:r>
              <a:rPr lang="tr-TR" sz="2000" dirty="0"/>
              <a:t>araç güvenliği dizaynı</a:t>
            </a:r>
            <a:r>
              <a:rPr lang="tr-TR" sz="2000" dirty="0" smtClean="0"/>
              <a:t>,</a:t>
            </a:r>
          </a:p>
          <a:p>
            <a:pPr marL="285750" indent="-285750">
              <a:lnSpc>
                <a:spcPct val="150000"/>
              </a:lnSpc>
              <a:buFont typeface="Wingdings" panose="05000000000000000000" pitchFamily="2" charset="2"/>
              <a:buChar char="v"/>
            </a:pPr>
            <a:r>
              <a:rPr lang="tr-TR" sz="2000" dirty="0" smtClean="0"/>
              <a:t>Yol </a:t>
            </a:r>
            <a:r>
              <a:rPr lang="tr-TR" sz="2000" dirty="0"/>
              <a:t>kullanıcı davranışlarının geliştirilmesi</a:t>
            </a:r>
            <a:r>
              <a:rPr lang="tr-TR" sz="2000" dirty="0" smtClean="0"/>
              <a:t>,</a:t>
            </a:r>
          </a:p>
          <a:p>
            <a:pPr marL="285750" indent="-285750">
              <a:lnSpc>
                <a:spcPct val="150000"/>
              </a:lnSpc>
              <a:buFont typeface="Wingdings" panose="05000000000000000000" pitchFamily="2" charset="2"/>
              <a:buChar char="v"/>
            </a:pPr>
            <a:r>
              <a:rPr lang="tr-TR" sz="2000" dirty="0" smtClean="0"/>
              <a:t>Kaza </a:t>
            </a:r>
            <a:r>
              <a:rPr lang="tr-TR" sz="2000" dirty="0"/>
              <a:t>sonrası acil yardım ve tedavinin geliştirilmesi, konularında faaliyet yürüterek </a:t>
            </a:r>
            <a:r>
              <a:rPr lang="tr-TR" sz="2000" dirty="0" smtClean="0"/>
              <a:t>trafik güvenliğinin </a:t>
            </a:r>
            <a:r>
              <a:rPr lang="tr-TR" sz="2000" dirty="0"/>
              <a:t>sağlanmasına çalışılmasını amaçlamaktadır.</a:t>
            </a:r>
          </a:p>
        </p:txBody>
      </p:sp>
    </p:spTree>
    <p:extLst>
      <p:ext uri="{BB962C8B-B14F-4D97-AF65-F5344CB8AC3E}">
        <p14:creationId xmlns:p14="http://schemas.microsoft.com/office/powerpoint/2010/main" val="3065992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Dikdörtgen 3"/>
          <p:cNvSpPr/>
          <p:nvPr/>
        </p:nvSpPr>
        <p:spPr>
          <a:xfrm>
            <a:off x="11288" y="2449689"/>
            <a:ext cx="9144000" cy="1873955"/>
          </a:xfrm>
          <a:prstGeom prst="rect">
            <a:avLst/>
          </a:prstGeom>
          <a:pattFill prst="sphere">
            <a:fgClr>
              <a:schemeClr val="accent5">
                <a:lumMod val="50000"/>
              </a:schemeClr>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tr-TR" sz="2800" b="1" spc="300" dirty="0">
                <a:solidFill>
                  <a:schemeClr val="bg1"/>
                </a:solidFill>
              </a:rPr>
              <a:t>1.1.DÜNYADA TRAFİK GÜVENLİĞİ</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635" y="2733374"/>
            <a:ext cx="1255157" cy="1255157"/>
          </a:xfrm>
          <a:prstGeom prst="rect">
            <a:avLst/>
          </a:prstGeom>
        </p:spPr>
      </p:pic>
      <p:sp>
        <p:nvSpPr>
          <p:cNvPr id="29" name="Altbilgi Yer Tutucusu 3"/>
          <p:cNvSpPr>
            <a:spLocks noGrp="1"/>
          </p:cNvSpPr>
          <p:nvPr>
            <p:ph type="ftr" sz="quarter" idx="11"/>
          </p:nvPr>
        </p:nvSpPr>
        <p:spPr>
          <a:xfrm>
            <a:off x="6409204" y="6681845"/>
            <a:ext cx="2921023" cy="195838"/>
          </a:xfrm>
        </p:spPr>
        <p:txBody>
          <a:bodyPr/>
          <a:lstStyle/>
          <a:p>
            <a:r>
              <a:rPr lang="tr-TR" sz="900" b="1" i="1" dirty="0">
                <a:solidFill>
                  <a:srgbClr val="FFFF00"/>
                </a:solidFill>
                <a:latin typeface="Century Gothic" panose="020B0502020202020204" pitchFamily="34" charset="0"/>
              </a:rPr>
              <a:t>Eskişehir Trafik Polis Eğitim Merkezi </a:t>
            </a:r>
            <a:r>
              <a:rPr lang="tr-TR" sz="900" b="1" i="1" dirty="0" smtClean="0">
                <a:solidFill>
                  <a:srgbClr val="FFFF00"/>
                </a:solidFill>
                <a:latin typeface="Century Gothic" panose="020B0502020202020204" pitchFamily="34" charset="0"/>
              </a:rPr>
              <a:t>Müdürlüğü</a:t>
            </a:r>
            <a:endParaRPr lang="en-US" sz="900" b="1" i="1" dirty="0">
              <a:solidFill>
                <a:srgbClr val="FFFF00"/>
              </a:solidFill>
              <a:latin typeface="Century Gothic" panose="020B0502020202020204" pitchFamily="34" charset="0"/>
            </a:endParaRPr>
          </a:p>
        </p:txBody>
      </p:sp>
      <p:pic>
        <p:nvPicPr>
          <p:cNvPr id="26" name="Picture 2" descr="http://www.trafik.gov.tr/SiteAssets/Trafik%20Kitapl%C4%B1k/Mevzuat/LOGO_TRAFI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939" r="27224"/>
          <a:stretch/>
        </p:blipFill>
        <p:spPr bwMode="auto">
          <a:xfrm>
            <a:off x="7939460" y="2733374"/>
            <a:ext cx="925749" cy="1367863"/>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3" name="Düz Bağlayıcı 2"/>
          <p:cNvCxnSpPr/>
          <p:nvPr/>
        </p:nvCxnSpPr>
        <p:spPr>
          <a:xfrm>
            <a:off x="11288" y="4156087"/>
            <a:ext cx="9144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22577" y="2634099"/>
            <a:ext cx="9144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057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52820"/>
            <a:ext cx="9144000" cy="919840"/>
          </a:xfrm>
          <a:prstGeom prst="rect">
            <a:avLst/>
          </a:prstGeom>
          <a:pattFill prst="sphere">
            <a:fgClr>
              <a:schemeClr val="accent5">
                <a:lumMod val="50000"/>
              </a:schemeClr>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tr-TR" sz="1350"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931" y="125817"/>
            <a:ext cx="801824" cy="801824"/>
          </a:xfrm>
          <a:prstGeom prst="rect">
            <a:avLst/>
          </a:prstGeom>
        </p:spPr>
      </p:pic>
      <p:sp>
        <p:nvSpPr>
          <p:cNvPr id="27" name="Dikdörtgen 26"/>
          <p:cNvSpPr/>
          <p:nvPr/>
        </p:nvSpPr>
        <p:spPr>
          <a:xfrm rot="10800000" flipV="1">
            <a:off x="0" y="6749488"/>
            <a:ext cx="9144000" cy="64291"/>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26">
              <a:solidFill>
                <a:schemeClr val="accent1">
                  <a:lumMod val="40000"/>
                  <a:lumOff val="60000"/>
                </a:schemeClr>
              </a:solidFill>
            </a:endParaRPr>
          </a:p>
        </p:txBody>
      </p:sp>
      <p:sp>
        <p:nvSpPr>
          <p:cNvPr id="29" name="Altbilgi Yer Tutucusu 3"/>
          <p:cNvSpPr>
            <a:spLocks noGrp="1"/>
          </p:cNvSpPr>
          <p:nvPr>
            <p:ph type="ftr" sz="quarter" idx="11"/>
          </p:nvPr>
        </p:nvSpPr>
        <p:spPr>
          <a:xfrm>
            <a:off x="6409204" y="6672792"/>
            <a:ext cx="2921023" cy="195838"/>
          </a:xfrm>
        </p:spPr>
        <p:txBody>
          <a:bodyPr/>
          <a:lstStyle/>
          <a:p>
            <a:r>
              <a:rPr lang="tr-TR" sz="900" b="1" i="1" dirty="0">
                <a:solidFill>
                  <a:schemeClr val="tx1"/>
                </a:solidFill>
                <a:latin typeface="Century Gothic" panose="020B0502020202020204" pitchFamily="34" charset="0"/>
              </a:rPr>
              <a:t>Eskişehir Trafik Polis Eğitim Merkezi Müdürlüğü.</a:t>
            </a:r>
            <a:endParaRPr lang="en-US" sz="900" b="1" i="1" dirty="0">
              <a:solidFill>
                <a:schemeClr val="tx1"/>
              </a:solidFill>
              <a:latin typeface="Century Gothic" panose="020B0502020202020204" pitchFamily="34" charset="0"/>
            </a:endParaRPr>
          </a:p>
        </p:txBody>
      </p:sp>
      <p:pic>
        <p:nvPicPr>
          <p:cNvPr id="26" name="Picture 2" descr="http://www.trafik.gov.tr/SiteAssets/Trafik%20Kitapl%C4%B1k/Mevzuat/LOGO_TRAFI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939" r="27224"/>
          <a:stretch/>
        </p:blipFill>
        <p:spPr bwMode="auto">
          <a:xfrm>
            <a:off x="8455378" y="103384"/>
            <a:ext cx="557462" cy="82369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cxnSp>
        <p:nvCxnSpPr>
          <p:cNvPr id="3" name="Düz Bağlayıcı 2"/>
          <p:cNvCxnSpPr/>
          <p:nvPr/>
        </p:nvCxnSpPr>
        <p:spPr>
          <a:xfrm>
            <a:off x="0" y="125953"/>
            <a:ext cx="9144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0" y="895611"/>
            <a:ext cx="9144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1161913" y="177343"/>
            <a:ext cx="7205307" cy="707886"/>
          </a:xfrm>
          <a:prstGeom prst="rect">
            <a:avLst/>
          </a:prstGeom>
          <a:noFill/>
        </p:spPr>
        <p:txBody>
          <a:bodyPr wrap="square" rtlCol="0">
            <a:spAutoFit/>
          </a:bodyPr>
          <a:lstStyle/>
          <a:p>
            <a:pPr algn="ctr"/>
            <a:r>
              <a:rPr lang="tr-TR" sz="2000" b="1" spc="300" dirty="0" smtClean="0">
                <a:solidFill>
                  <a:schemeClr val="bg1"/>
                </a:solidFill>
              </a:rPr>
              <a:t>T.C. CUMHURBAŞKANLIĞI 2 İNCİ 100 GÜNLÜK EYLEM PROGRAMI</a:t>
            </a:r>
            <a:endParaRPr lang="tr-TR" sz="2000" b="1" spc="300" dirty="0">
              <a:solidFill>
                <a:schemeClr val="bg1"/>
              </a:solidFill>
            </a:endParaRPr>
          </a:p>
        </p:txBody>
      </p:sp>
      <p:sp>
        <p:nvSpPr>
          <p:cNvPr id="6" name="Dikdörtgen 5"/>
          <p:cNvSpPr/>
          <p:nvPr/>
        </p:nvSpPr>
        <p:spPr>
          <a:xfrm>
            <a:off x="856550" y="1150101"/>
            <a:ext cx="4328877" cy="338554"/>
          </a:xfrm>
          <a:prstGeom prst="rect">
            <a:avLst/>
          </a:prstGeom>
        </p:spPr>
        <p:txBody>
          <a:bodyPr wrap="none">
            <a:spAutoFit/>
          </a:bodyPr>
          <a:lstStyle/>
          <a:p>
            <a:r>
              <a:rPr lang="tr-TR" sz="1600" b="1" dirty="0">
                <a:solidFill>
                  <a:srgbClr val="FF0000"/>
                </a:solidFill>
              </a:rPr>
              <a:t>İÇİŞLERİ </a:t>
            </a:r>
            <a:r>
              <a:rPr lang="tr-TR" sz="1600" b="1" dirty="0" smtClean="0">
                <a:solidFill>
                  <a:srgbClr val="FF0000"/>
                </a:solidFill>
              </a:rPr>
              <a:t>BAKANLIĞI </a:t>
            </a:r>
            <a:r>
              <a:rPr lang="tr-TR" sz="1600" b="1" dirty="0" smtClean="0">
                <a:solidFill>
                  <a:srgbClr val="00B0F0"/>
                </a:solidFill>
              </a:rPr>
              <a:t>(Trafiği İlgilendiren Hususlar)</a:t>
            </a:r>
            <a:endParaRPr lang="tr-TR" sz="1600" dirty="0">
              <a:solidFill>
                <a:srgbClr val="00B0F0"/>
              </a:solidFill>
            </a:endParaRPr>
          </a:p>
        </p:txBody>
      </p:sp>
      <p:sp>
        <p:nvSpPr>
          <p:cNvPr id="7" name="Dikdörtgen 6"/>
          <p:cNvSpPr/>
          <p:nvPr/>
        </p:nvSpPr>
        <p:spPr>
          <a:xfrm>
            <a:off x="448146" y="1641561"/>
            <a:ext cx="8279395" cy="4247317"/>
          </a:xfrm>
          <a:prstGeom prst="rect">
            <a:avLst/>
          </a:prstGeom>
        </p:spPr>
        <p:txBody>
          <a:bodyPr wrap="square">
            <a:spAutoFit/>
          </a:bodyPr>
          <a:lstStyle/>
          <a:p>
            <a:pPr marL="342900" indent="-342900" algn="just">
              <a:buFont typeface="+mj-lt"/>
              <a:buAutoNum type="arabicPeriod"/>
            </a:pPr>
            <a:r>
              <a:rPr lang="tr-TR" dirty="0" smtClean="0"/>
              <a:t>İlk </a:t>
            </a:r>
            <a:r>
              <a:rPr lang="tr-TR" dirty="0"/>
              <a:t>100 gün faaliyetlerine ek olarak İran-Ağrı, Iğdır sınırında 35 </a:t>
            </a:r>
            <a:r>
              <a:rPr lang="tr-TR" dirty="0" smtClean="0"/>
              <a:t>kilometrelik aydınlatma</a:t>
            </a:r>
            <a:r>
              <a:rPr lang="tr-TR" dirty="0"/>
              <a:t>, kamera takip sistemi ve güvenlik sensörü </a:t>
            </a:r>
            <a:r>
              <a:rPr lang="tr-TR" dirty="0" smtClean="0"/>
              <a:t>kurulması</a:t>
            </a:r>
          </a:p>
          <a:p>
            <a:pPr marL="342900" indent="-342900" algn="just">
              <a:buFont typeface="+mj-lt"/>
              <a:buAutoNum type="arabicPeriod"/>
            </a:pPr>
            <a:endParaRPr lang="tr-TR" dirty="0" smtClean="0"/>
          </a:p>
          <a:p>
            <a:pPr marL="342900" indent="-342900" algn="just">
              <a:buFont typeface="+mj-lt"/>
              <a:buAutoNum type="arabicPeriod"/>
            </a:pPr>
            <a:r>
              <a:rPr lang="tr-TR" dirty="0" smtClean="0"/>
              <a:t>Çağrı </a:t>
            </a:r>
            <a:r>
              <a:rPr lang="tr-TR" dirty="0"/>
              <a:t>merkezlerini tek bir numarada toplayan 112 Acil Çağrı Merkezi'nin</a:t>
            </a:r>
            <a:r>
              <a:rPr lang="tr-TR" dirty="0" smtClean="0"/>
              <a:t>, Hakkâri </a:t>
            </a:r>
            <a:r>
              <a:rPr lang="tr-TR" dirty="0"/>
              <a:t>ve Zonguldak'ta kurularak; toplam il sayısının 44'e </a:t>
            </a:r>
            <a:r>
              <a:rPr lang="tr-TR" dirty="0" smtClean="0"/>
              <a:t>çıkarılması</a:t>
            </a:r>
          </a:p>
          <a:p>
            <a:pPr marL="342900" indent="-342900" algn="just">
              <a:buFont typeface="+mj-lt"/>
              <a:buAutoNum type="arabicPeriod"/>
            </a:pPr>
            <a:endParaRPr lang="tr-TR" dirty="0" smtClean="0"/>
          </a:p>
          <a:p>
            <a:pPr marL="342900" indent="-342900" algn="just">
              <a:buFont typeface="+mj-lt"/>
              <a:buAutoNum type="arabicPeriod"/>
            </a:pPr>
            <a:r>
              <a:rPr lang="tr-TR" dirty="0" smtClean="0"/>
              <a:t>Çalışmaları </a:t>
            </a:r>
            <a:r>
              <a:rPr lang="tr-TR" dirty="0"/>
              <a:t>devam eden 20 dijital dönüşüm projesinden "Kent </a:t>
            </a:r>
            <a:r>
              <a:rPr lang="tr-TR" dirty="0" smtClean="0"/>
              <a:t>Güvenlik Yönetim </a:t>
            </a:r>
            <a:r>
              <a:rPr lang="tr-TR" dirty="0"/>
              <a:t>Sistemi" (KGYS)</a:t>
            </a:r>
            <a:r>
              <a:rPr lang="tr-TR" dirty="0" smtClean="0"/>
              <a:t>’</a:t>
            </a:r>
            <a:r>
              <a:rPr lang="tr-TR" dirty="0" err="1" smtClean="0"/>
              <a:t>nin</a:t>
            </a:r>
            <a:r>
              <a:rPr lang="tr-TR" dirty="0" smtClean="0"/>
              <a:t> </a:t>
            </a:r>
            <a:r>
              <a:rPr lang="tr-TR" dirty="0"/>
              <a:t>81 il ve 921 ilçede faaliyete </a:t>
            </a:r>
            <a:r>
              <a:rPr lang="tr-TR" dirty="0" smtClean="0"/>
              <a:t>geçirilmesi</a:t>
            </a:r>
          </a:p>
          <a:p>
            <a:pPr marL="342900" indent="-342900" algn="just">
              <a:buFont typeface="+mj-lt"/>
              <a:buAutoNum type="arabicPeriod"/>
            </a:pPr>
            <a:endParaRPr lang="tr-TR" dirty="0" smtClean="0"/>
          </a:p>
          <a:p>
            <a:pPr marL="342900" indent="-342900" algn="just">
              <a:buFont typeface="+mj-lt"/>
              <a:buAutoNum type="arabicPeriod"/>
            </a:pPr>
            <a:r>
              <a:rPr lang="tr-TR" dirty="0" smtClean="0">
                <a:solidFill>
                  <a:srgbClr val="FF0000"/>
                </a:solidFill>
              </a:rPr>
              <a:t>Trafik </a:t>
            </a:r>
            <a:r>
              <a:rPr lang="tr-TR" dirty="0">
                <a:solidFill>
                  <a:srgbClr val="FF0000"/>
                </a:solidFill>
              </a:rPr>
              <a:t>Enstitüsü’nün kurulması ve "Yaşam Tüneli" gibi </a:t>
            </a:r>
            <a:r>
              <a:rPr lang="tr-TR" dirty="0" smtClean="0">
                <a:solidFill>
                  <a:srgbClr val="FF0000"/>
                </a:solidFill>
              </a:rPr>
              <a:t>farkındalık projelerinin </a:t>
            </a:r>
            <a:r>
              <a:rPr lang="tr-TR" dirty="0">
                <a:solidFill>
                  <a:srgbClr val="FF0000"/>
                </a:solidFill>
              </a:rPr>
              <a:t>hayata geçirilmesi ile yaralanmalı ve ölümlü trafik kazalarının</a:t>
            </a:r>
            <a:r>
              <a:rPr lang="tr-TR" dirty="0" smtClean="0">
                <a:solidFill>
                  <a:srgbClr val="FF0000"/>
                </a:solidFill>
              </a:rPr>
              <a:t>, geçtiğimiz </a:t>
            </a:r>
            <a:r>
              <a:rPr lang="tr-TR" dirty="0">
                <a:solidFill>
                  <a:srgbClr val="FF0000"/>
                </a:solidFill>
              </a:rPr>
              <a:t>yılın aynı dönemine göre % 1 oranında </a:t>
            </a:r>
            <a:r>
              <a:rPr lang="tr-TR" dirty="0" smtClean="0">
                <a:solidFill>
                  <a:srgbClr val="FF0000"/>
                </a:solidFill>
              </a:rPr>
              <a:t>azaltılması </a:t>
            </a:r>
          </a:p>
          <a:p>
            <a:pPr marL="342900" indent="-342900" algn="just">
              <a:buFont typeface="+mj-lt"/>
              <a:buAutoNum type="arabicPeriod"/>
            </a:pPr>
            <a:endParaRPr lang="tr-TR" dirty="0" smtClean="0"/>
          </a:p>
          <a:p>
            <a:pPr marL="342900" indent="-342900" algn="just">
              <a:buFont typeface="+mj-lt"/>
              <a:buAutoNum type="arabicPeriod"/>
            </a:pPr>
            <a:r>
              <a:rPr lang="tr-TR" dirty="0" smtClean="0"/>
              <a:t>Trafik </a:t>
            </a:r>
            <a:r>
              <a:rPr lang="tr-TR" dirty="0"/>
              <a:t>Dedektifleri Projesi kapsamında 4,5 milyon çocuğa ek olarak </a:t>
            </a:r>
            <a:r>
              <a:rPr lang="tr-TR" dirty="0" smtClean="0"/>
              <a:t>500.000 öğrenciye </a:t>
            </a:r>
            <a:r>
              <a:rPr lang="tr-TR" dirty="0"/>
              <a:t>daha eğitim verilmesi</a:t>
            </a:r>
          </a:p>
        </p:txBody>
      </p:sp>
    </p:spTree>
    <p:extLst>
      <p:ext uri="{BB962C8B-B14F-4D97-AF65-F5344CB8AC3E}">
        <p14:creationId xmlns:p14="http://schemas.microsoft.com/office/powerpoint/2010/main" val="11807557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Dikdörtgen 3"/>
          <p:cNvSpPr/>
          <p:nvPr/>
        </p:nvSpPr>
        <p:spPr>
          <a:xfrm>
            <a:off x="11288" y="2449689"/>
            <a:ext cx="9144000" cy="1873955"/>
          </a:xfrm>
          <a:prstGeom prst="rect">
            <a:avLst/>
          </a:prstGeom>
          <a:pattFill prst="sphere">
            <a:fgClr>
              <a:schemeClr val="accent5">
                <a:lumMod val="50000"/>
              </a:schemeClr>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tr-TR" sz="2400" b="1" dirty="0">
                <a:solidFill>
                  <a:schemeClr val="bg1"/>
                </a:solidFill>
              </a:rPr>
              <a:t>1.2. TRAFİK DENETİMİ VE TRAFİK GÜVENLİĞİ</a:t>
            </a:r>
            <a:endParaRPr lang="tr-TR" sz="2000" b="1" dirty="0">
              <a:solidFill>
                <a:schemeClr val="bg1"/>
              </a:solidFill>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635" y="2733374"/>
            <a:ext cx="1255157" cy="1255157"/>
          </a:xfrm>
          <a:prstGeom prst="rect">
            <a:avLst/>
          </a:prstGeom>
        </p:spPr>
      </p:pic>
      <p:sp>
        <p:nvSpPr>
          <p:cNvPr id="27" name="Dikdörtgen 26"/>
          <p:cNvSpPr/>
          <p:nvPr/>
        </p:nvSpPr>
        <p:spPr>
          <a:xfrm rot="10800000" flipV="1">
            <a:off x="0" y="6749488"/>
            <a:ext cx="9144000" cy="64291"/>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26">
              <a:solidFill>
                <a:schemeClr val="accent1">
                  <a:lumMod val="40000"/>
                  <a:lumOff val="60000"/>
                </a:schemeClr>
              </a:solidFill>
            </a:endParaRPr>
          </a:p>
        </p:txBody>
      </p:sp>
      <p:sp>
        <p:nvSpPr>
          <p:cNvPr id="29" name="Altbilgi Yer Tutucusu 3"/>
          <p:cNvSpPr>
            <a:spLocks noGrp="1"/>
          </p:cNvSpPr>
          <p:nvPr>
            <p:ph type="ftr" sz="quarter" idx="11"/>
          </p:nvPr>
        </p:nvSpPr>
        <p:spPr>
          <a:xfrm>
            <a:off x="6409204" y="6672792"/>
            <a:ext cx="2921023" cy="195838"/>
          </a:xfrm>
        </p:spPr>
        <p:txBody>
          <a:bodyPr/>
          <a:lstStyle/>
          <a:p>
            <a:r>
              <a:rPr lang="tr-TR" sz="900" b="1" i="1" dirty="0">
                <a:solidFill>
                  <a:schemeClr val="tx1"/>
                </a:solidFill>
                <a:latin typeface="Century Gothic" panose="020B0502020202020204" pitchFamily="34" charset="0"/>
              </a:rPr>
              <a:t>Eskişehir Trafik Polis Eğitim Merkezi Müdürlüğü.</a:t>
            </a:r>
            <a:endParaRPr lang="en-US" sz="900" b="1" i="1" dirty="0">
              <a:solidFill>
                <a:schemeClr val="tx1"/>
              </a:solidFill>
              <a:latin typeface="Century Gothic" panose="020B0502020202020204" pitchFamily="34" charset="0"/>
            </a:endParaRPr>
          </a:p>
        </p:txBody>
      </p:sp>
      <p:pic>
        <p:nvPicPr>
          <p:cNvPr id="26" name="Picture 2" descr="http://www.trafik.gov.tr/SiteAssets/Trafik%20Kitapl%C4%B1k/Mevzuat/LOGO_TRAFI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939" r="27224"/>
          <a:stretch/>
        </p:blipFill>
        <p:spPr bwMode="auto">
          <a:xfrm>
            <a:off x="7939460" y="2733374"/>
            <a:ext cx="925749" cy="1367863"/>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3" name="Düz Bağlayıcı 2"/>
          <p:cNvCxnSpPr/>
          <p:nvPr/>
        </p:nvCxnSpPr>
        <p:spPr>
          <a:xfrm>
            <a:off x="11288" y="4156087"/>
            <a:ext cx="9144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22577" y="2634099"/>
            <a:ext cx="9144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5374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52820"/>
            <a:ext cx="9144000" cy="919840"/>
          </a:xfrm>
          <a:prstGeom prst="rect">
            <a:avLst/>
          </a:prstGeom>
          <a:pattFill prst="sphere">
            <a:fgClr>
              <a:schemeClr val="accent5">
                <a:lumMod val="50000"/>
              </a:schemeClr>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indent="1252538"/>
            <a:r>
              <a:rPr lang="tr-TR" sz="2000" b="1" dirty="0">
                <a:solidFill>
                  <a:schemeClr val="bg1"/>
                </a:solidFill>
              </a:rPr>
              <a:t>1.2. TRAFİK DENETİMİ VE TRAFİK GÜVENLİĞİ</a:t>
            </a:r>
            <a:endParaRPr lang="tr-TR" b="1" dirty="0">
              <a:solidFill>
                <a:schemeClr val="bg1"/>
              </a:solidFill>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931" y="125817"/>
            <a:ext cx="801824" cy="801824"/>
          </a:xfrm>
          <a:prstGeom prst="rect">
            <a:avLst/>
          </a:prstGeom>
        </p:spPr>
      </p:pic>
      <p:sp>
        <p:nvSpPr>
          <p:cNvPr id="27" name="Dikdörtgen 26"/>
          <p:cNvSpPr/>
          <p:nvPr/>
        </p:nvSpPr>
        <p:spPr>
          <a:xfrm rot="10800000" flipV="1">
            <a:off x="0" y="6749488"/>
            <a:ext cx="9144000" cy="64291"/>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26">
              <a:solidFill>
                <a:schemeClr val="accent1">
                  <a:lumMod val="40000"/>
                  <a:lumOff val="60000"/>
                </a:schemeClr>
              </a:solidFill>
            </a:endParaRPr>
          </a:p>
        </p:txBody>
      </p:sp>
      <p:sp>
        <p:nvSpPr>
          <p:cNvPr id="29" name="Altbilgi Yer Tutucusu 3"/>
          <p:cNvSpPr>
            <a:spLocks noGrp="1"/>
          </p:cNvSpPr>
          <p:nvPr>
            <p:ph type="ftr" sz="quarter" idx="11"/>
          </p:nvPr>
        </p:nvSpPr>
        <p:spPr>
          <a:xfrm>
            <a:off x="6409204" y="6672792"/>
            <a:ext cx="2921023" cy="195838"/>
          </a:xfrm>
        </p:spPr>
        <p:txBody>
          <a:bodyPr/>
          <a:lstStyle/>
          <a:p>
            <a:r>
              <a:rPr lang="tr-TR" sz="900" b="1" i="1" dirty="0">
                <a:solidFill>
                  <a:schemeClr val="tx1"/>
                </a:solidFill>
                <a:latin typeface="Century Gothic" panose="020B0502020202020204" pitchFamily="34" charset="0"/>
              </a:rPr>
              <a:t>Eskişehir Trafik Polis Eğitim Merkezi Müdürlüğü.</a:t>
            </a:r>
            <a:endParaRPr lang="en-US" sz="900" b="1" i="1" dirty="0">
              <a:solidFill>
                <a:schemeClr val="tx1"/>
              </a:solidFill>
              <a:latin typeface="Century Gothic" panose="020B0502020202020204" pitchFamily="34" charset="0"/>
            </a:endParaRPr>
          </a:p>
        </p:txBody>
      </p:sp>
      <p:pic>
        <p:nvPicPr>
          <p:cNvPr id="26" name="Picture 2" descr="http://www.trafik.gov.tr/SiteAssets/Trafik%20Kitapl%C4%B1k/Mevzuat/LOGO_TRAFI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939" r="27224"/>
          <a:stretch/>
        </p:blipFill>
        <p:spPr bwMode="auto">
          <a:xfrm>
            <a:off x="8455378" y="103384"/>
            <a:ext cx="557462" cy="82369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cxnSp>
        <p:nvCxnSpPr>
          <p:cNvPr id="3" name="Düz Bağlayıcı 2"/>
          <p:cNvCxnSpPr/>
          <p:nvPr/>
        </p:nvCxnSpPr>
        <p:spPr>
          <a:xfrm>
            <a:off x="0" y="125953"/>
            <a:ext cx="9144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0" y="895611"/>
            <a:ext cx="9144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 name="Dikdörtgen 5"/>
          <p:cNvSpPr/>
          <p:nvPr/>
        </p:nvSpPr>
        <p:spPr>
          <a:xfrm>
            <a:off x="316089" y="3319462"/>
            <a:ext cx="8613422" cy="3323987"/>
          </a:xfrm>
          <a:prstGeom prst="rect">
            <a:avLst/>
          </a:prstGeom>
        </p:spPr>
        <p:txBody>
          <a:bodyPr wrap="square">
            <a:spAutoFit/>
          </a:bodyPr>
          <a:lstStyle/>
          <a:p>
            <a:pPr indent="361950" algn="just">
              <a:lnSpc>
                <a:spcPct val="150000"/>
              </a:lnSpc>
            </a:pPr>
            <a:r>
              <a:rPr lang="tr-TR" sz="2000" b="1" dirty="0">
                <a:solidFill>
                  <a:srgbClr val="FF0000"/>
                </a:solidFill>
              </a:rPr>
              <a:t>Denetim</a:t>
            </a:r>
            <a:r>
              <a:rPr lang="tr-TR" sz="2000" dirty="0"/>
              <a:t>, trafik güvenliğinin sağlanması için yol kullanıcıları davranışlarının önleyici</a:t>
            </a:r>
            <a:r>
              <a:rPr lang="tr-TR" sz="2000" dirty="0" smtClean="0"/>
              <a:t>, ikna </a:t>
            </a:r>
            <a:r>
              <a:rPr lang="tr-TR" sz="2000" dirty="0"/>
              <a:t>edici ve cezalandırıcı önlemlerle kontrol altına alınması faaliyetleri olarak tanımlanmaktadır. </a:t>
            </a:r>
            <a:r>
              <a:rPr lang="tr-TR" sz="2000" dirty="0" smtClean="0"/>
              <a:t>Emniyet Genel </a:t>
            </a:r>
            <a:r>
              <a:rPr lang="tr-TR" sz="2000" dirty="0"/>
              <a:t>Müdürlüğü ise trafik denetimini, “</a:t>
            </a:r>
            <a:r>
              <a:rPr lang="tr-TR" sz="2000" i="1" dirty="0"/>
              <a:t>yol kullanıcılarının trafik kurallarına uyup uymadıklarını, </a:t>
            </a:r>
            <a:r>
              <a:rPr lang="tr-TR" sz="2000" i="1" dirty="0" smtClean="0"/>
              <a:t>araçları ve </a:t>
            </a:r>
            <a:r>
              <a:rPr lang="tr-TR" sz="2000" i="1" dirty="0"/>
              <a:t>araçlarda bulundurulması gerekli belge ve gereçleri, sürücüleri ve sürücülere ait belgeleri denetleyerek</a:t>
            </a:r>
            <a:r>
              <a:rPr lang="tr-TR" sz="2000" i="1" dirty="0" smtClean="0"/>
              <a:t>, eksiklik </a:t>
            </a:r>
            <a:r>
              <a:rPr lang="tr-TR" sz="2000" i="1" dirty="0"/>
              <a:t>veya aykırılık durumunda gerekli işlemleri yapmayı ifade eder</a:t>
            </a:r>
            <a:r>
              <a:rPr lang="tr-TR" sz="2000" dirty="0"/>
              <a:t>” şeklinde tanımlamaktadır.</a:t>
            </a:r>
          </a:p>
        </p:txBody>
      </p:sp>
      <p:pic>
        <p:nvPicPr>
          <p:cNvPr id="12" name="Picture 2" descr="http://gcube.milliyet.com.tr/Detail/2014/03/17/trafik-polisine-soylenen-yalanlar-trafik-polisi-trafik-1420774.jpg"/>
          <p:cNvPicPr>
            <a:picLocks noChangeAspect="1" noChangeArrowheads="1"/>
          </p:cNvPicPr>
          <p:nvPr/>
        </p:nvPicPr>
        <p:blipFill>
          <a:blip r:embed="rId4" cstate="print"/>
          <a:srcRect/>
          <a:stretch>
            <a:fillRect/>
          </a:stretch>
        </p:blipFill>
        <p:spPr bwMode="auto">
          <a:xfrm>
            <a:off x="3999931" y="1045793"/>
            <a:ext cx="4929580" cy="2380627"/>
          </a:xfrm>
          <a:prstGeom prst="rect">
            <a:avLst/>
          </a:prstGeom>
          <a:noFill/>
          <a:ln>
            <a:noFill/>
          </a:ln>
        </p:spPr>
      </p:pic>
    </p:spTree>
    <p:extLst>
      <p:ext uri="{BB962C8B-B14F-4D97-AF65-F5344CB8AC3E}">
        <p14:creationId xmlns:p14="http://schemas.microsoft.com/office/powerpoint/2010/main" val="5117643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52820"/>
            <a:ext cx="9144000" cy="919840"/>
          </a:xfrm>
          <a:prstGeom prst="rect">
            <a:avLst/>
          </a:prstGeom>
          <a:pattFill prst="sphere">
            <a:fgClr>
              <a:schemeClr val="accent5">
                <a:lumMod val="50000"/>
              </a:schemeClr>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indent="1252538"/>
            <a:r>
              <a:rPr lang="tr-TR" sz="2400" b="1" dirty="0" smtClean="0">
                <a:solidFill>
                  <a:schemeClr val="bg1"/>
                </a:solidFill>
              </a:rPr>
              <a:t>1.2.1. Trafik Denetimlerinin Amacı</a:t>
            </a:r>
            <a:endParaRPr lang="tr-TR" sz="2400" b="1" dirty="0">
              <a:solidFill>
                <a:schemeClr val="bg1"/>
              </a:solidFill>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931" y="125817"/>
            <a:ext cx="801824" cy="801824"/>
          </a:xfrm>
          <a:prstGeom prst="rect">
            <a:avLst/>
          </a:prstGeom>
        </p:spPr>
      </p:pic>
      <p:sp>
        <p:nvSpPr>
          <p:cNvPr id="27" name="Dikdörtgen 26"/>
          <p:cNvSpPr/>
          <p:nvPr/>
        </p:nvSpPr>
        <p:spPr>
          <a:xfrm rot="10800000" flipV="1">
            <a:off x="0" y="6749488"/>
            <a:ext cx="9144000" cy="64291"/>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26">
              <a:solidFill>
                <a:schemeClr val="accent1">
                  <a:lumMod val="40000"/>
                  <a:lumOff val="60000"/>
                </a:schemeClr>
              </a:solidFill>
            </a:endParaRPr>
          </a:p>
        </p:txBody>
      </p:sp>
      <p:sp>
        <p:nvSpPr>
          <p:cNvPr id="29" name="Altbilgi Yer Tutucusu 3"/>
          <p:cNvSpPr>
            <a:spLocks noGrp="1"/>
          </p:cNvSpPr>
          <p:nvPr>
            <p:ph type="ftr" sz="quarter" idx="11"/>
          </p:nvPr>
        </p:nvSpPr>
        <p:spPr>
          <a:xfrm>
            <a:off x="6409204" y="6672792"/>
            <a:ext cx="2921023" cy="195838"/>
          </a:xfrm>
        </p:spPr>
        <p:txBody>
          <a:bodyPr/>
          <a:lstStyle/>
          <a:p>
            <a:r>
              <a:rPr lang="tr-TR" sz="900" b="1" i="1" dirty="0">
                <a:solidFill>
                  <a:schemeClr val="tx1"/>
                </a:solidFill>
                <a:latin typeface="Century Gothic" panose="020B0502020202020204" pitchFamily="34" charset="0"/>
              </a:rPr>
              <a:t>Eskişehir Trafik Polis Eğitim Merkezi Müdürlüğü.</a:t>
            </a:r>
            <a:endParaRPr lang="en-US" sz="900" b="1" i="1" dirty="0">
              <a:solidFill>
                <a:schemeClr val="tx1"/>
              </a:solidFill>
              <a:latin typeface="Century Gothic" panose="020B0502020202020204" pitchFamily="34" charset="0"/>
            </a:endParaRPr>
          </a:p>
        </p:txBody>
      </p:sp>
      <p:pic>
        <p:nvPicPr>
          <p:cNvPr id="26" name="Picture 2" descr="http://www.trafik.gov.tr/SiteAssets/Trafik%20Kitapl%C4%B1k/Mevzuat/LOGO_TRAFI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939" r="27224"/>
          <a:stretch/>
        </p:blipFill>
        <p:spPr bwMode="auto">
          <a:xfrm>
            <a:off x="8455378" y="103384"/>
            <a:ext cx="557462" cy="82369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cxnSp>
        <p:nvCxnSpPr>
          <p:cNvPr id="3" name="Düz Bağlayıcı 2"/>
          <p:cNvCxnSpPr/>
          <p:nvPr/>
        </p:nvCxnSpPr>
        <p:spPr>
          <a:xfrm>
            <a:off x="0" y="125953"/>
            <a:ext cx="9144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0" y="895611"/>
            <a:ext cx="9144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Dikdörtgen 1"/>
          <p:cNvSpPr/>
          <p:nvPr/>
        </p:nvSpPr>
        <p:spPr>
          <a:xfrm>
            <a:off x="451555" y="1324597"/>
            <a:ext cx="6254045" cy="4708981"/>
          </a:xfrm>
          <a:prstGeom prst="rect">
            <a:avLst/>
          </a:prstGeom>
        </p:spPr>
        <p:txBody>
          <a:bodyPr wrap="square">
            <a:spAutoFit/>
          </a:bodyPr>
          <a:lstStyle/>
          <a:p>
            <a:pPr indent="361950" algn="just">
              <a:lnSpc>
                <a:spcPct val="150000"/>
              </a:lnSpc>
            </a:pPr>
            <a:r>
              <a:rPr lang="tr-TR" sz="2000" dirty="0"/>
              <a:t>Trafik ile ilgili ve yol kullanıcılarının kabul edilebilir davranışlarını belirleyen kanunlar ve </a:t>
            </a:r>
            <a:r>
              <a:rPr lang="tr-TR" sz="2000" dirty="0" smtClean="0"/>
              <a:t>yönetmelikler güvenli </a:t>
            </a:r>
            <a:r>
              <a:rPr lang="tr-TR" sz="2000" dirty="0"/>
              <a:t>bir trafik ortamı için önemli öğelerdir. Aynı zamanda, bu yasaların uygulanmasının </a:t>
            </a:r>
            <a:r>
              <a:rPr lang="tr-TR" sz="2000" dirty="0" smtClean="0"/>
              <a:t>denetlenmesi genellikle </a:t>
            </a:r>
            <a:r>
              <a:rPr lang="tr-TR" sz="2000" dirty="0"/>
              <a:t>yol kullanıcılarının uyum davranışlarının geliştirilmesinde en etkili yöntemlerden birisi </a:t>
            </a:r>
            <a:r>
              <a:rPr lang="tr-TR" sz="2000" dirty="0" smtClean="0"/>
              <a:t>olduğu şeklinde </a:t>
            </a:r>
            <a:r>
              <a:rPr lang="tr-TR" sz="2000" dirty="0"/>
              <a:t>değerlendirilir. Denetim, yol kullanıcılarından bir kısmının trafik kural, yasak ve </a:t>
            </a:r>
            <a:r>
              <a:rPr lang="tr-TR" sz="2000" dirty="0" smtClean="0"/>
              <a:t>düzenlemelerine bağlı </a:t>
            </a:r>
            <a:r>
              <a:rPr lang="tr-TR" sz="2000" dirty="0"/>
              <a:t>kalmadıkları, bunu yapmak için teşvik edilmeye, eğitilmeye ve ikna edilmeye ihtiyaç </a:t>
            </a:r>
            <a:r>
              <a:rPr lang="tr-TR" sz="2000" dirty="0" smtClean="0"/>
              <a:t>duyabilecekleri varsayımına </a:t>
            </a:r>
            <a:r>
              <a:rPr lang="tr-TR" sz="2000" dirty="0"/>
              <a:t>dayanır.</a:t>
            </a:r>
          </a:p>
        </p:txBody>
      </p:sp>
      <p:pic>
        <p:nvPicPr>
          <p:cNvPr id="13" name="Picture 6" descr="http://i.ensonhaber.com/resimler/diger/q_8226.jpg"/>
          <p:cNvPicPr>
            <a:picLocks noChangeAspect="1" noChangeArrowheads="1"/>
          </p:cNvPicPr>
          <p:nvPr/>
        </p:nvPicPr>
        <p:blipFill rotWithShape="1">
          <a:blip r:embed="rId4">
            <a:extLst>
              <a:ext uri="{28A0092B-C50C-407E-A947-70E740481C1C}">
                <a14:useLocalDpi xmlns:a14="http://schemas.microsoft.com/office/drawing/2010/main" val="0"/>
              </a:ext>
            </a:extLst>
          </a:blip>
          <a:srcRect l="71596" t="42668"/>
          <a:stretch/>
        </p:blipFill>
        <p:spPr bwMode="auto">
          <a:xfrm>
            <a:off x="6705600" y="1534825"/>
            <a:ext cx="2195369" cy="3323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6521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52820"/>
            <a:ext cx="9144000" cy="919840"/>
          </a:xfrm>
          <a:prstGeom prst="rect">
            <a:avLst/>
          </a:prstGeom>
          <a:pattFill prst="sphere">
            <a:fgClr>
              <a:schemeClr val="accent5">
                <a:lumMod val="50000"/>
              </a:schemeClr>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indent="1252538"/>
            <a:r>
              <a:rPr lang="tr-TR" sz="2400" b="1" dirty="0">
                <a:solidFill>
                  <a:schemeClr val="bg1"/>
                </a:solidFill>
              </a:rPr>
              <a:t>1.2.1. Trafik Denetimlerinin Amacı</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931" y="125817"/>
            <a:ext cx="801824" cy="801824"/>
          </a:xfrm>
          <a:prstGeom prst="rect">
            <a:avLst/>
          </a:prstGeom>
        </p:spPr>
      </p:pic>
      <p:sp>
        <p:nvSpPr>
          <p:cNvPr id="27" name="Dikdörtgen 26"/>
          <p:cNvSpPr/>
          <p:nvPr/>
        </p:nvSpPr>
        <p:spPr>
          <a:xfrm rot="10800000" flipV="1">
            <a:off x="0" y="6749488"/>
            <a:ext cx="9144000" cy="64291"/>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26">
              <a:solidFill>
                <a:schemeClr val="accent1">
                  <a:lumMod val="40000"/>
                  <a:lumOff val="60000"/>
                </a:schemeClr>
              </a:solidFill>
            </a:endParaRPr>
          </a:p>
        </p:txBody>
      </p:sp>
      <p:sp>
        <p:nvSpPr>
          <p:cNvPr id="29" name="Altbilgi Yer Tutucusu 3"/>
          <p:cNvSpPr>
            <a:spLocks noGrp="1"/>
          </p:cNvSpPr>
          <p:nvPr>
            <p:ph type="ftr" sz="quarter" idx="11"/>
          </p:nvPr>
        </p:nvSpPr>
        <p:spPr>
          <a:xfrm>
            <a:off x="6409204" y="6672792"/>
            <a:ext cx="2921023" cy="195838"/>
          </a:xfrm>
        </p:spPr>
        <p:txBody>
          <a:bodyPr/>
          <a:lstStyle/>
          <a:p>
            <a:r>
              <a:rPr lang="tr-TR" sz="900" b="1" i="1" dirty="0">
                <a:solidFill>
                  <a:schemeClr val="tx1"/>
                </a:solidFill>
                <a:latin typeface="Century Gothic" panose="020B0502020202020204" pitchFamily="34" charset="0"/>
              </a:rPr>
              <a:t>Eskişehir Trafik Polis Eğitim Merkezi Müdürlüğü.</a:t>
            </a:r>
            <a:endParaRPr lang="en-US" sz="900" b="1" i="1" dirty="0">
              <a:solidFill>
                <a:schemeClr val="tx1"/>
              </a:solidFill>
              <a:latin typeface="Century Gothic" panose="020B0502020202020204" pitchFamily="34" charset="0"/>
            </a:endParaRPr>
          </a:p>
        </p:txBody>
      </p:sp>
      <p:pic>
        <p:nvPicPr>
          <p:cNvPr id="26" name="Picture 2" descr="http://www.trafik.gov.tr/SiteAssets/Trafik%20Kitapl%C4%B1k/Mevzuat/LOGO_TRAFI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939" r="27224"/>
          <a:stretch/>
        </p:blipFill>
        <p:spPr bwMode="auto">
          <a:xfrm>
            <a:off x="8455378" y="103384"/>
            <a:ext cx="557462" cy="82369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cxnSp>
        <p:nvCxnSpPr>
          <p:cNvPr id="3" name="Düz Bağlayıcı 2"/>
          <p:cNvCxnSpPr/>
          <p:nvPr/>
        </p:nvCxnSpPr>
        <p:spPr>
          <a:xfrm>
            <a:off x="0" y="125953"/>
            <a:ext cx="9144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0" y="895611"/>
            <a:ext cx="9144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 name="Dikdörtgen 5"/>
          <p:cNvSpPr/>
          <p:nvPr/>
        </p:nvSpPr>
        <p:spPr>
          <a:xfrm>
            <a:off x="462843" y="1305342"/>
            <a:ext cx="5373513" cy="5170646"/>
          </a:xfrm>
          <a:prstGeom prst="rect">
            <a:avLst/>
          </a:prstGeom>
        </p:spPr>
        <p:txBody>
          <a:bodyPr wrap="square">
            <a:spAutoFit/>
          </a:bodyPr>
          <a:lstStyle/>
          <a:p>
            <a:pPr indent="361950" algn="just">
              <a:lnSpc>
                <a:spcPct val="150000"/>
              </a:lnSpc>
            </a:pPr>
            <a:r>
              <a:rPr lang="tr-TR" sz="2000" dirty="0"/>
              <a:t>Trafik denetim faaliyetleri üç temel bileşenden oluşmaktadır. Trafik kurallarını ve </a:t>
            </a:r>
            <a:r>
              <a:rPr lang="tr-TR" sz="2000" dirty="0" smtClean="0"/>
              <a:t>düzenlemeleri içeren </a:t>
            </a:r>
            <a:r>
              <a:rPr lang="tr-TR" sz="2000" i="1" dirty="0"/>
              <a:t>mevzuat</a:t>
            </a:r>
            <a:r>
              <a:rPr lang="tr-TR" sz="2000" dirty="0"/>
              <a:t>, kural ve yasaklara uyulup uyulmadığını denetleyen </a:t>
            </a:r>
            <a:r>
              <a:rPr lang="tr-TR" sz="2000" i="1" dirty="0"/>
              <a:t>polis(kolluk) </a:t>
            </a:r>
            <a:r>
              <a:rPr lang="tr-TR" sz="2000" dirty="0"/>
              <a:t>denetimi, </a:t>
            </a:r>
            <a:r>
              <a:rPr lang="tr-TR" sz="2000" dirty="0" smtClean="0"/>
              <a:t>kuralların ihlal </a:t>
            </a:r>
            <a:r>
              <a:rPr lang="tr-TR" sz="2000" dirty="0"/>
              <a:t>edilmesi durumunda uygulanan </a:t>
            </a:r>
            <a:r>
              <a:rPr lang="tr-TR" sz="2000" i="1" dirty="0"/>
              <a:t>yasal yaptırımdır</a:t>
            </a:r>
            <a:r>
              <a:rPr lang="tr-TR" sz="2000" dirty="0"/>
              <a:t>. Polis denetiminin amacını yol </a:t>
            </a:r>
            <a:r>
              <a:rPr lang="tr-TR" sz="2000" dirty="0" smtClean="0"/>
              <a:t>kullanıcıların belirlenmiş </a:t>
            </a:r>
            <a:r>
              <a:rPr lang="tr-TR" sz="2000" dirty="0"/>
              <a:t>trafik kurallarına uymalarını sağlayarak, trafik kazalarının sayısını ve şiddetini azaltmak </a:t>
            </a:r>
            <a:r>
              <a:rPr lang="tr-TR" sz="2000" dirty="0" smtClean="0"/>
              <a:t>ve yolların </a:t>
            </a:r>
            <a:r>
              <a:rPr lang="tr-TR" sz="2000" dirty="0"/>
              <a:t>etkin ve verimli olarak kullanımını geliştirmek olarak açıklamak da mümkündür</a:t>
            </a:r>
          </a:p>
        </p:txBody>
      </p:sp>
      <p:pic>
        <p:nvPicPr>
          <p:cNvPr id="11" name="Picture 2" descr="http://e-trafikcezasisorgulama.com/wp-content/uploads/2015/04/trafik-cezas%C4%B1-sorgulama.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7851" r="57453"/>
          <a:stretch/>
        </p:blipFill>
        <p:spPr bwMode="auto">
          <a:xfrm>
            <a:off x="5980244" y="1539320"/>
            <a:ext cx="2887673" cy="415028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2314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52820"/>
            <a:ext cx="9144000" cy="919840"/>
          </a:xfrm>
          <a:prstGeom prst="rect">
            <a:avLst/>
          </a:prstGeom>
          <a:pattFill prst="sphere">
            <a:fgClr>
              <a:schemeClr val="accent5">
                <a:lumMod val="50000"/>
              </a:schemeClr>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indent="1252538"/>
            <a:r>
              <a:rPr lang="tr-TR" sz="2400" b="1" dirty="0">
                <a:solidFill>
                  <a:schemeClr val="bg1"/>
                </a:solidFill>
              </a:rPr>
              <a:t>1.2.2. Trafik Denetimlerinin Etkinliği</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931" y="125817"/>
            <a:ext cx="801824" cy="801824"/>
          </a:xfrm>
          <a:prstGeom prst="rect">
            <a:avLst/>
          </a:prstGeom>
        </p:spPr>
      </p:pic>
      <p:sp>
        <p:nvSpPr>
          <p:cNvPr id="27" name="Dikdörtgen 26"/>
          <p:cNvSpPr/>
          <p:nvPr/>
        </p:nvSpPr>
        <p:spPr>
          <a:xfrm rot="10800000" flipV="1">
            <a:off x="0" y="6749488"/>
            <a:ext cx="9144000" cy="64291"/>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26">
              <a:solidFill>
                <a:schemeClr val="accent1">
                  <a:lumMod val="40000"/>
                  <a:lumOff val="60000"/>
                </a:schemeClr>
              </a:solidFill>
            </a:endParaRPr>
          </a:p>
        </p:txBody>
      </p:sp>
      <p:sp>
        <p:nvSpPr>
          <p:cNvPr id="29" name="Altbilgi Yer Tutucusu 3"/>
          <p:cNvSpPr>
            <a:spLocks noGrp="1"/>
          </p:cNvSpPr>
          <p:nvPr>
            <p:ph type="ftr" sz="quarter" idx="11"/>
          </p:nvPr>
        </p:nvSpPr>
        <p:spPr>
          <a:xfrm>
            <a:off x="6409204" y="6672792"/>
            <a:ext cx="2921023" cy="195838"/>
          </a:xfrm>
        </p:spPr>
        <p:txBody>
          <a:bodyPr/>
          <a:lstStyle/>
          <a:p>
            <a:r>
              <a:rPr lang="tr-TR" sz="900" b="1" i="1" dirty="0">
                <a:solidFill>
                  <a:schemeClr val="tx1"/>
                </a:solidFill>
                <a:latin typeface="Century Gothic" panose="020B0502020202020204" pitchFamily="34" charset="0"/>
              </a:rPr>
              <a:t>Eskişehir Trafik Polis Eğitim Merkezi Müdürlüğü.</a:t>
            </a:r>
            <a:endParaRPr lang="en-US" sz="900" b="1" i="1" dirty="0">
              <a:solidFill>
                <a:schemeClr val="tx1"/>
              </a:solidFill>
              <a:latin typeface="Century Gothic" panose="020B0502020202020204" pitchFamily="34" charset="0"/>
            </a:endParaRPr>
          </a:p>
        </p:txBody>
      </p:sp>
      <p:pic>
        <p:nvPicPr>
          <p:cNvPr id="26" name="Picture 2" descr="http://www.trafik.gov.tr/SiteAssets/Trafik%20Kitapl%C4%B1k/Mevzuat/LOGO_TRAFI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939" r="27224"/>
          <a:stretch/>
        </p:blipFill>
        <p:spPr bwMode="auto">
          <a:xfrm>
            <a:off x="8455378" y="103384"/>
            <a:ext cx="557462" cy="82369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cxnSp>
        <p:nvCxnSpPr>
          <p:cNvPr id="3" name="Düz Bağlayıcı 2"/>
          <p:cNvCxnSpPr/>
          <p:nvPr/>
        </p:nvCxnSpPr>
        <p:spPr>
          <a:xfrm>
            <a:off x="0" y="125953"/>
            <a:ext cx="9144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0" y="895611"/>
            <a:ext cx="9144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Dikdörtgen 1"/>
          <p:cNvSpPr/>
          <p:nvPr/>
        </p:nvSpPr>
        <p:spPr>
          <a:xfrm>
            <a:off x="346465" y="1030423"/>
            <a:ext cx="8387644" cy="5584606"/>
          </a:xfrm>
          <a:prstGeom prst="rect">
            <a:avLst/>
          </a:prstGeom>
        </p:spPr>
        <p:txBody>
          <a:bodyPr wrap="square">
            <a:spAutoFit/>
          </a:bodyPr>
          <a:lstStyle/>
          <a:p>
            <a:pPr indent="361950" algn="just">
              <a:lnSpc>
                <a:spcPct val="150000"/>
              </a:lnSpc>
            </a:pPr>
            <a:r>
              <a:rPr lang="tr-TR" sz="2000" dirty="0"/>
              <a:t>Kurallara uyma, yol kullanıcılarını iç ve dış faktörlerle etkileyerek ortaya çıkan bir davranış demetidir</a:t>
            </a:r>
            <a:r>
              <a:rPr lang="tr-TR" sz="2000" dirty="0" smtClean="0"/>
              <a:t>. Davranış </a:t>
            </a:r>
            <a:r>
              <a:rPr lang="tr-TR" sz="2000" dirty="0"/>
              <a:t>ise 3 faktörün etkisiyle oluşur. Yakalanma ihtimali veya riski, fiziksel tehlikelerin farkına varma</a:t>
            </a:r>
            <a:r>
              <a:rPr lang="tr-TR" sz="2000" dirty="0" smtClean="0"/>
              <a:t>, kişinin </a:t>
            </a:r>
            <a:r>
              <a:rPr lang="tr-TR" sz="2000" dirty="0"/>
              <a:t>davranış standardı veya eğitim ve kültür düzeyidir. Caydırıcılık temel prensibine dayalı </a:t>
            </a:r>
            <a:r>
              <a:rPr lang="tr-TR" sz="2000" dirty="0" smtClean="0"/>
              <a:t>denetim stratejisinde </a:t>
            </a:r>
            <a:r>
              <a:rPr lang="tr-TR" sz="2000" dirty="0"/>
              <a:t>denetimin etkili olabilmesi için trafik polisinin yaptığı denetim faaliyetlerinin trafik </a:t>
            </a:r>
            <a:r>
              <a:rPr lang="tr-TR" sz="2000" dirty="0" smtClean="0"/>
              <a:t>ihlalinde bulunma </a:t>
            </a:r>
            <a:r>
              <a:rPr lang="tr-TR" sz="2000" dirty="0"/>
              <a:t>ihtimali olan yol kullanıcıları açısından anlamlı ve hızlı bir caydırıcı tehdit özelliği </a:t>
            </a:r>
            <a:r>
              <a:rPr lang="tr-TR" sz="2000" dirty="0" smtClean="0"/>
              <a:t>oluşturması gerekir.</a:t>
            </a:r>
          </a:p>
          <a:p>
            <a:pPr algn="just">
              <a:lnSpc>
                <a:spcPct val="150000"/>
              </a:lnSpc>
            </a:pPr>
            <a:endParaRPr lang="tr-TR" sz="1000" dirty="0"/>
          </a:p>
          <a:p>
            <a:pPr indent="271463" algn="just">
              <a:lnSpc>
                <a:spcPct val="150000"/>
              </a:lnSpc>
            </a:pPr>
            <a:r>
              <a:rPr lang="tr-TR" sz="2000" dirty="0"/>
              <a:t>Trafik denetimlerinin etkinliğinin artırılması için atılması gerekli birkaç adımdan söz </a:t>
            </a:r>
            <a:r>
              <a:rPr lang="tr-TR" sz="2000" dirty="0" smtClean="0"/>
              <a:t>edecek olunursa </a:t>
            </a:r>
            <a:r>
              <a:rPr lang="tr-TR" sz="2000" dirty="0"/>
              <a:t>bunları: Polis ve denetiminin sayısını artırmak, kaza nedenleri ve trafik ihlallerinin türlerine </a:t>
            </a:r>
            <a:r>
              <a:rPr lang="tr-TR" sz="2000" dirty="0" smtClean="0"/>
              <a:t>göre seçici </a:t>
            </a:r>
            <a:r>
              <a:rPr lang="tr-TR" sz="2000" dirty="0"/>
              <a:t>denetimler yapmak, otomatik denetim sistemlerini yaygınlaştırmak olarak sıralamak mümkündür.</a:t>
            </a:r>
          </a:p>
        </p:txBody>
      </p:sp>
    </p:spTree>
    <p:extLst>
      <p:ext uri="{BB962C8B-B14F-4D97-AF65-F5344CB8AC3E}">
        <p14:creationId xmlns:p14="http://schemas.microsoft.com/office/powerpoint/2010/main" val="37352200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52820"/>
            <a:ext cx="9144000" cy="919840"/>
          </a:xfrm>
          <a:prstGeom prst="rect">
            <a:avLst/>
          </a:prstGeom>
          <a:pattFill prst="sphere">
            <a:fgClr>
              <a:schemeClr val="accent5">
                <a:lumMod val="50000"/>
              </a:schemeClr>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indent="1252538"/>
            <a:r>
              <a:rPr lang="tr-TR" sz="2400" b="1" dirty="0">
                <a:solidFill>
                  <a:schemeClr val="bg1"/>
                </a:solidFill>
              </a:rPr>
              <a:t>1.2.2. Trafik Denetimlerinin Etkinliği</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931" y="125817"/>
            <a:ext cx="801824" cy="801824"/>
          </a:xfrm>
          <a:prstGeom prst="rect">
            <a:avLst/>
          </a:prstGeom>
        </p:spPr>
      </p:pic>
      <p:sp>
        <p:nvSpPr>
          <p:cNvPr id="27" name="Dikdörtgen 26"/>
          <p:cNvSpPr/>
          <p:nvPr/>
        </p:nvSpPr>
        <p:spPr>
          <a:xfrm rot="10800000" flipV="1">
            <a:off x="0" y="6749488"/>
            <a:ext cx="9144000" cy="64291"/>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26">
              <a:solidFill>
                <a:schemeClr val="accent1">
                  <a:lumMod val="40000"/>
                  <a:lumOff val="60000"/>
                </a:schemeClr>
              </a:solidFill>
            </a:endParaRPr>
          </a:p>
        </p:txBody>
      </p:sp>
      <p:sp>
        <p:nvSpPr>
          <p:cNvPr id="29" name="Altbilgi Yer Tutucusu 3"/>
          <p:cNvSpPr>
            <a:spLocks noGrp="1"/>
          </p:cNvSpPr>
          <p:nvPr>
            <p:ph type="ftr" sz="quarter" idx="11"/>
          </p:nvPr>
        </p:nvSpPr>
        <p:spPr>
          <a:xfrm>
            <a:off x="6409204" y="6672792"/>
            <a:ext cx="2921023" cy="195838"/>
          </a:xfrm>
        </p:spPr>
        <p:txBody>
          <a:bodyPr/>
          <a:lstStyle/>
          <a:p>
            <a:r>
              <a:rPr lang="tr-TR" sz="900" b="1" i="1" dirty="0">
                <a:solidFill>
                  <a:schemeClr val="tx1"/>
                </a:solidFill>
                <a:latin typeface="Century Gothic" panose="020B0502020202020204" pitchFamily="34" charset="0"/>
              </a:rPr>
              <a:t>Eskişehir Trafik Polis Eğitim Merkezi Müdürlüğü.</a:t>
            </a:r>
            <a:endParaRPr lang="en-US" sz="900" b="1" i="1" dirty="0">
              <a:solidFill>
                <a:schemeClr val="tx1"/>
              </a:solidFill>
              <a:latin typeface="Century Gothic" panose="020B0502020202020204" pitchFamily="34" charset="0"/>
            </a:endParaRPr>
          </a:p>
        </p:txBody>
      </p:sp>
      <p:pic>
        <p:nvPicPr>
          <p:cNvPr id="26" name="Picture 2" descr="http://www.trafik.gov.tr/SiteAssets/Trafik%20Kitapl%C4%B1k/Mevzuat/LOGO_TRAFI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939" r="27224"/>
          <a:stretch/>
        </p:blipFill>
        <p:spPr bwMode="auto">
          <a:xfrm>
            <a:off x="8455378" y="103384"/>
            <a:ext cx="557462" cy="82369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cxnSp>
        <p:nvCxnSpPr>
          <p:cNvPr id="3" name="Düz Bağlayıcı 2"/>
          <p:cNvCxnSpPr/>
          <p:nvPr/>
        </p:nvCxnSpPr>
        <p:spPr>
          <a:xfrm>
            <a:off x="0" y="125953"/>
            <a:ext cx="9144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0" y="895611"/>
            <a:ext cx="9144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Dikdörtgen 1"/>
          <p:cNvSpPr/>
          <p:nvPr/>
        </p:nvSpPr>
        <p:spPr>
          <a:xfrm>
            <a:off x="441264" y="1368048"/>
            <a:ext cx="8262469" cy="2352952"/>
          </a:xfrm>
          <a:prstGeom prst="rect">
            <a:avLst/>
          </a:prstGeom>
        </p:spPr>
        <p:txBody>
          <a:bodyPr wrap="square">
            <a:spAutoFit/>
          </a:bodyPr>
          <a:lstStyle/>
          <a:p>
            <a:pPr indent="361950" algn="just">
              <a:lnSpc>
                <a:spcPct val="150000"/>
              </a:lnSpc>
            </a:pPr>
            <a:r>
              <a:rPr lang="tr-TR" sz="2000" dirty="0"/>
              <a:t>Denetimlerde resmi ve sivil ekip araçlarının kullanılması, bu araçların birbirine olan konumu, yol </a:t>
            </a:r>
            <a:r>
              <a:rPr lang="tr-TR" sz="2000" dirty="0" smtClean="0"/>
              <a:t>üzerinde yerleştirileceği </a:t>
            </a:r>
            <a:r>
              <a:rPr lang="tr-TR" sz="2000" dirty="0"/>
              <a:t>yerler, seyir halinde veya sabit olmaları yol kullanıcı davranışlarının değiştirilmesi </a:t>
            </a:r>
            <a:r>
              <a:rPr lang="tr-TR" sz="2000" dirty="0" smtClean="0"/>
              <a:t>ve denetimlerin </a:t>
            </a:r>
            <a:r>
              <a:rPr lang="tr-TR" sz="2000" dirty="0"/>
              <a:t>etkinliğinin artırılması açısından önemlidir. Zira polis ekiplerinin varlığı yol </a:t>
            </a:r>
            <a:r>
              <a:rPr lang="tr-TR" sz="2000" dirty="0" smtClean="0"/>
              <a:t>kullanıcıları açısından </a:t>
            </a:r>
            <a:r>
              <a:rPr lang="tr-TR" sz="2000" dirty="0"/>
              <a:t>caydırıcı bir etkiye sahiptir.</a:t>
            </a:r>
          </a:p>
        </p:txBody>
      </p:sp>
      <p:pic>
        <p:nvPicPr>
          <p:cNvPr id="11" name="Picture 2" descr="http://img.hurriyet.com.tr/_np/3792/2685379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0233"/>
          <a:stretch/>
        </p:blipFill>
        <p:spPr bwMode="auto">
          <a:xfrm>
            <a:off x="4557214" y="3845187"/>
            <a:ext cx="4176895" cy="262672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0455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52820"/>
            <a:ext cx="9144000" cy="919840"/>
          </a:xfrm>
          <a:prstGeom prst="rect">
            <a:avLst/>
          </a:prstGeom>
          <a:pattFill prst="sphere">
            <a:fgClr>
              <a:schemeClr val="accent5">
                <a:lumMod val="50000"/>
              </a:schemeClr>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indent="1252538"/>
            <a:r>
              <a:rPr lang="tr-TR" sz="2400" b="1" dirty="0">
                <a:solidFill>
                  <a:schemeClr val="bg1"/>
                </a:solidFill>
              </a:rPr>
              <a:t>1.2.2. Trafik Denetimlerinin Etkinliği</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931" y="125817"/>
            <a:ext cx="801824" cy="801824"/>
          </a:xfrm>
          <a:prstGeom prst="rect">
            <a:avLst/>
          </a:prstGeom>
        </p:spPr>
      </p:pic>
      <p:sp>
        <p:nvSpPr>
          <p:cNvPr id="27" name="Dikdörtgen 26"/>
          <p:cNvSpPr/>
          <p:nvPr/>
        </p:nvSpPr>
        <p:spPr>
          <a:xfrm rot="10800000" flipV="1">
            <a:off x="0" y="6749488"/>
            <a:ext cx="9144000" cy="64291"/>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26">
              <a:solidFill>
                <a:schemeClr val="accent1">
                  <a:lumMod val="40000"/>
                  <a:lumOff val="60000"/>
                </a:schemeClr>
              </a:solidFill>
            </a:endParaRPr>
          </a:p>
        </p:txBody>
      </p:sp>
      <p:sp>
        <p:nvSpPr>
          <p:cNvPr id="29" name="Altbilgi Yer Tutucusu 3"/>
          <p:cNvSpPr>
            <a:spLocks noGrp="1"/>
          </p:cNvSpPr>
          <p:nvPr>
            <p:ph type="ftr" sz="quarter" idx="11"/>
          </p:nvPr>
        </p:nvSpPr>
        <p:spPr>
          <a:xfrm>
            <a:off x="6409204" y="6672792"/>
            <a:ext cx="2921023" cy="195838"/>
          </a:xfrm>
        </p:spPr>
        <p:txBody>
          <a:bodyPr/>
          <a:lstStyle/>
          <a:p>
            <a:r>
              <a:rPr lang="tr-TR" sz="900" b="1" i="1" dirty="0">
                <a:solidFill>
                  <a:schemeClr val="tx1"/>
                </a:solidFill>
                <a:latin typeface="Century Gothic" panose="020B0502020202020204" pitchFamily="34" charset="0"/>
              </a:rPr>
              <a:t>Eskişehir Trafik Polis Eğitim Merkezi Müdürlüğü.</a:t>
            </a:r>
            <a:endParaRPr lang="en-US" sz="900" b="1" i="1" dirty="0">
              <a:solidFill>
                <a:schemeClr val="tx1"/>
              </a:solidFill>
              <a:latin typeface="Century Gothic" panose="020B0502020202020204" pitchFamily="34" charset="0"/>
            </a:endParaRPr>
          </a:p>
        </p:txBody>
      </p:sp>
      <p:pic>
        <p:nvPicPr>
          <p:cNvPr id="26" name="Picture 2" descr="http://www.trafik.gov.tr/SiteAssets/Trafik%20Kitapl%C4%B1k/Mevzuat/LOGO_TRAFI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939" r="27224"/>
          <a:stretch/>
        </p:blipFill>
        <p:spPr bwMode="auto">
          <a:xfrm>
            <a:off x="8455378" y="103384"/>
            <a:ext cx="557462" cy="82369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cxnSp>
        <p:nvCxnSpPr>
          <p:cNvPr id="3" name="Düz Bağlayıcı 2"/>
          <p:cNvCxnSpPr/>
          <p:nvPr/>
        </p:nvCxnSpPr>
        <p:spPr>
          <a:xfrm>
            <a:off x="0" y="125953"/>
            <a:ext cx="9144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0" y="895611"/>
            <a:ext cx="9144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Dikdörtgen 1"/>
          <p:cNvSpPr/>
          <p:nvPr/>
        </p:nvSpPr>
        <p:spPr>
          <a:xfrm>
            <a:off x="575733" y="3735572"/>
            <a:ext cx="8330236" cy="2862322"/>
          </a:xfrm>
          <a:prstGeom prst="rect">
            <a:avLst/>
          </a:prstGeom>
        </p:spPr>
        <p:txBody>
          <a:bodyPr wrap="square">
            <a:spAutoFit/>
          </a:bodyPr>
          <a:lstStyle/>
          <a:p>
            <a:pPr algn="just">
              <a:lnSpc>
                <a:spcPct val="150000"/>
              </a:lnSpc>
            </a:pPr>
            <a:r>
              <a:rPr lang="tr-TR" sz="2000" b="1" i="1" dirty="0">
                <a:solidFill>
                  <a:srgbClr val="FF0000"/>
                </a:solidFill>
              </a:rPr>
              <a:t>Algılanan Yakalanma Riski Duygusu</a:t>
            </a:r>
            <a:r>
              <a:rPr lang="tr-TR" sz="2000" b="1" i="1" dirty="0"/>
              <a:t>; </a:t>
            </a:r>
            <a:r>
              <a:rPr lang="tr-TR" sz="2000" i="1" dirty="0"/>
              <a:t>bir sürücünün herhangi bir trafik kuralına </a:t>
            </a:r>
            <a:r>
              <a:rPr lang="tr-TR" sz="2000" i="1" dirty="0" smtClean="0"/>
              <a:t>uymama durumunda </a:t>
            </a:r>
            <a:r>
              <a:rPr lang="tr-TR" sz="2000" i="1" dirty="0"/>
              <a:t>trafik polisi tarafından yakalanma olasılığının öznel olarak </a:t>
            </a:r>
            <a:r>
              <a:rPr lang="tr-TR" sz="2000" i="1" dirty="0" smtClean="0"/>
              <a:t>değerlendirilmesi, </a:t>
            </a:r>
          </a:p>
          <a:p>
            <a:pPr algn="just">
              <a:lnSpc>
                <a:spcPct val="150000"/>
              </a:lnSpc>
            </a:pPr>
            <a:endParaRPr lang="tr-TR" sz="2000" i="1" dirty="0" smtClean="0"/>
          </a:p>
          <a:p>
            <a:pPr algn="just">
              <a:lnSpc>
                <a:spcPct val="150000"/>
              </a:lnSpc>
            </a:pPr>
            <a:r>
              <a:rPr lang="tr-TR" sz="2000" b="1" i="1" dirty="0" smtClean="0">
                <a:solidFill>
                  <a:srgbClr val="FF0000"/>
                </a:solidFill>
              </a:rPr>
              <a:t>Gerçek </a:t>
            </a:r>
            <a:r>
              <a:rPr lang="tr-TR" sz="2000" b="1" i="1" dirty="0">
                <a:solidFill>
                  <a:srgbClr val="FF0000"/>
                </a:solidFill>
              </a:rPr>
              <a:t>Yakalanma Riski Duygusu </a:t>
            </a:r>
            <a:r>
              <a:rPr lang="tr-TR" sz="2000" i="1" dirty="0"/>
              <a:t>ise kural ihlali yapıldığında polis tarafından yakalanıp </a:t>
            </a:r>
            <a:r>
              <a:rPr lang="tr-TR" sz="2000" i="1" dirty="0" smtClean="0"/>
              <a:t>ceza uygulamasının </a:t>
            </a:r>
            <a:r>
              <a:rPr lang="tr-TR" sz="2000" i="1" dirty="0"/>
              <a:t>yapılması olarak ifade edilmektedir.</a:t>
            </a:r>
            <a:endParaRPr lang="tr-TR" sz="2000" dirty="0"/>
          </a:p>
        </p:txBody>
      </p:sp>
      <p:pic>
        <p:nvPicPr>
          <p:cNvPr id="10" name="Picture 8" descr="http://image.cdn.haber7.com/haber/haber7/photos/once_ceza_kesildi_sonra_cikolata_ikram_edildi13512577350_h944590.jpg"/>
          <p:cNvPicPr>
            <a:picLocks noChangeAspect="1" noChangeArrowheads="1"/>
          </p:cNvPicPr>
          <p:nvPr/>
        </p:nvPicPr>
        <p:blipFill>
          <a:blip r:embed="rId4" cstate="print"/>
          <a:srcRect/>
          <a:stretch>
            <a:fillRect/>
          </a:stretch>
        </p:blipFill>
        <p:spPr bwMode="auto">
          <a:xfrm>
            <a:off x="3595994" y="1098830"/>
            <a:ext cx="5208374" cy="2636742"/>
          </a:xfrm>
          <a:prstGeom prst="rect">
            <a:avLst/>
          </a:prstGeom>
          <a:noFill/>
          <a:ln>
            <a:noFill/>
          </a:ln>
        </p:spPr>
      </p:pic>
    </p:spTree>
    <p:extLst>
      <p:ext uri="{BB962C8B-B14F-4D97-AF65-F5344CB8AC3E}">
        <p14:creationId xmlns:p14="http://schemas.microsoft.com/office/powerpoint/2010/main" val="20234263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52820"/>
            <a:ext cx="9144000" cy="919840"/>
          </a:xfrm>
          <a:prstGeom prst="rect">
            <a:avLst/>
          </a:prstGeom>
          <a:pattFill prst="sphere">
            <a:fgClr>
              <a:schemeClr val="accent5">
                <a:lumMod val="50000"/>
              </a:schemeClr>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indent="1252538"/>
            <a:r>
              <a:rPr lang="tr-TR" sz="2400" b="1" dirty="0">
                <a:solidFill>
                  <a:schemeClr val="bg1"/>
                </a:solidFill>
              </a:rPr>
              <a:t>1.2.2. Trafik Denetimlerinin Etkinliği</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931" y="125817"/>
            <a:ext cx="801824" cy="801824"/>
          </a:xfrm>
          <a:prstGeom prst="rect">
            <a:avLst/>
          </a:prstGeom>
        </p:spPr>
      </p:pic>
      <p:sp>
        <p:nvSpPr>
          <p:cNvPr id="27" name="Dikdörtgen 26"/>
          <p:cNvSpPr/>
          <p:nvPr/>
        </p:nvSpPr>
        <p:spPr>
          <a:xfrm rot="10800000" flipV="1">
            <a:off x="0" y="6749488"/>
            <a:ext cx="9144000" cy="64291"/>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26">
              <a:solidFill>
                <a:schemeClr val="accent1">
                  <a:lumMod val="40000"/>
                  <a:lumOff val="60000"/>
                </a:schemeClr>
              </a:solidFill>
            </a:endParaRPr>
          </a:p>
        </p:txBody>
      </p:sp>
      <p:sp>
        <p:nvSpPr>
          <p:cNvPr id="29" name="Altbilgi Yer Tutucusu 3"/>
          <p:cNvSpPr>
            <a:spLocks noGrp="1"/>
          </p:cNvSpPr>
          <p:nvPr>
            <p:ph type="ftr" sz="quarter" idx="11"/>
          </p:nvPr>
        </p:nvSpPr>
        <p:spPr>
          <a:xfrm>
            <a:off x="6409204" y="6672792"/>
            <a:ext cx="2921023" cy="195838"/>
          </a:xfrm>
        </p:spPr>
        <p:txBody>
          <a:bodyPr/>
          <a:lstStyle/>
          <a:p>
            <a:r>
              <a:rPr lang="tr-TR" sz="900" b="1" i="1" dirty="0">
                <a:solidFill>
                  <a:schemeClr val="tx1"/>
                </a:solidFill>
                <a:latin typeface="Century Gothic" panose="020B0502020202020204" pitchFamily="34" charset="0"/>
              </a:rPr>
              <a:t>Eskişehir Trafik Polis Eğitim Merkezi Müdürlüğü.</a:t>
            </a:r>
            <a:endParaRPr lang="en-US" sz="900" b="1" i="1" dirty="0">
              <a:solidFill>
                <a:schemeClr val="tx1"/>
              </a:solidFill>
              <a:latin typeface="Century Gothic" panose="020B0502020202020204" pitchFamily="34" charset="0"/>
            </a:endParaRPr>
          </a:p>
        </p:txBody>
      </p:sp>
      <p:pic>
        <p:nvPicPr>
          <p:cNvPr id="26" name="Picture 2" descr="http://www.trafik.gov.tr/SiteAssets/Trafik%20Kitapl%C4%B1k/Mevzuat/LOGO_TRAFI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939" r="27224"/>
          <a:stretch/>
        </p:blipFill>
        <p:spPr bwMode="auto">
          <a:xfrm>
            <a:off x="8455378" y="103384"/>
            <a:ext cx="557462" cy="82369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cxnSp>
        <p:nvCxnSpPr>
          <p:cNvPr id="3" name="Düz Bağlayıcı 2"/>
          <p:cNvCxnSpPr/>
          <p:nvPr/>
        </p:nvCxnSpPr>
        <p:spPr>
          <a:xfrm>
            <a:off x="0" y="125953"/>
            <a:ext cx="9144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0" y="895611"/>
            <a:ext cx="9144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Dikdörtgen 1"/>
          <p:cNvSpPr/>
          <p:nvPr/>
        </p:nvSpPr>
        <p:spPr>
          <a:xfrm>
            <a:off x="378177" y="1023224"/>
            <a:ext cx="8387645" cy="4401205"/>
          </a:xfrm>
          <a:prstGeom prst="rect">
            <a:avLst/>
          </a:prstGeom>
        </p:spPr>
        <p:txBody>
          <a:bodyPr wrap="square">
            <a:spAutoFit/>
          </a:bodyPr>
          <a:lstStyle/>
          <a:p>
            <a:pPr algn="just">
              <a:lnSpc>
                <a:spcPct val="150000"/>
              </a:lnSpc>
            </a:pPr>
            <a:r>
              <a:rPr lang="tr-TR" sz="2000" dirty="0"/>
              <a:t>Ekip araçlarının yakalamaya ve cezalandırmaya hazır görüntüsünün sürücüler üzerinde </a:t>
            </a:r>
            <a:r>
              <a:rPr lang="tr-TR" sz="2000" dirty="0" smtClean="0"/>
              <a:t>sağlayacağı caydırıcılık </a:t>
            </a:r>
            <a:r>
              <a:rPr lang="tr-TR" sz="2000" dirty="0"/>
              <a:t>etkisinden yararlanmak, polis taktiği açısından önemli bir avantajdır. Bir resmi ekibin “</a:t>
            </a:r>
            <a:r>
              <a:rPr lang="tr-TR" sz="2000" dirty="0" smtClean="0"/>
              <a:t>tehdit düzeyi</a:t>
            </a:r>
            <a:r>
              <a:rPr lang="tr-TR" sz="2000" dirty="0"/>
              <a:t>” sürücü üzerindeki etkisine bağlıdır. Bu etkiyi artırmak için denetim birimi</a:t>
            </a:r>
            <a:r>
              <a:rPr lang="tr-TR" sz="2000" dirty="0" smtClean="0"/>
              <a:t>:</a:t>
            </a:r>
          </a:p>
          <a:p>
            <a:pPr marL="342900" indent="-342900">
              <a:lnSpc>
                <a:spcPct val="200000"/>
              </a:lnSpc>
              <a:buFont typeface="Wingdings" panose="05000000000000000000" pitchFamily="2" charset="2"/>
              <a:buChar char="ü"/>
            </a:pPr>
            <a:r>
              <a:rPr lang="tr-TR" sz="2000" dirty="0" smtClean="0"/>
              <a:t>Görülebilir </a:t>
            </a:r>
            <a:r>
              <a:rPr lang="tr-TR" sz="2000" dirty="0"/>
              <a:t>olmalı</a:t>
            </a:r>
            <a:r>
              <a:rPr lang="tr-TR" sz="2000" dirty="0" smtClean="0"/>
              <a:t>,</a:t>
            </a:r>
          </a:p>
          <a:p>
            <a:pPr marL="342900" indent="-342900">
              <a:lnSpc>
                <a:spcPct val="200000"/>
              </a:lnSpc>
              <a:buFont typeface="Wingdings" panose="05000000000000000000" pitchFamily="2" charset="2"/>
              <a:buChar char="ü"/>
            </a:pPr>
            <a:r>
              <a:rPr lang="tr-TR" sz="2000" dirty="0" smtClean="0"/>
              <a:t>Tanınabilmeli,</a:t>
            </a:r>
          </a:p>
          <a:p>
            <a:pPr marL="342900" indent="-342900">
              <a:lnSpc>
                <a:spcPct val="200000"/>
              </a:lnSpc>
              <a:buFont typeface="Wingdings" panose="05000000000000000000" pitchFamily="2" charset="2"/>
              <a:buChar char="ü"/>
            </a:pPr>
            <a:r>
              <a:rPr lang="tr-TR" sz="2000" dirty="0" smtClean="0"/>
              <a:t>Yakalamaya </a:t>
            </a:r>
            <a:r>
              <a:rPr lang="tr-TR" sz="2000" dirty="0"/>
              <a:t>hazır olduğu </a:t>
            </a:r>
            <a:endParaRPr lang="tr-TR" sz="2000" dirty="0" smtClean="0"/>
          </a:p>
          <a:p>
            <a:pPr>
              <a:lnSpc>
                <a:spcPct val="200000"/>
              </a:lnSpc>
            </a:pPr>
            <a:r>
              <a:rPr lang="tr-TR" sz="2000" dirty="0" smtClean="0"/>
              <a:t>      kolaylıkla </a:t>
            </a:r>
            <a:r>
              <a:rPr lang="tr-TR" sz="2000" dirty="0"/>
              <a:t>algılanabilmelidir.</a:t>
            </a:r>
          </a:p>
        </p:txBody>
      </p:sp>
      <p:pic>
        <p:nvPicPr>
          <p:cNvPr id="10" name="Picture 4" descr="http://buyuktorbali.com/system/wp-content/uploads/2013/04/trafik-denetimi6.jpg"/>
          <p:cNvPicPr>
            <a:picLocks noChangeAspect="1" noChangeArrowheads="1"/>
          </p:cNvPicPr>
          <p:nvPr/>
        </p:nvPicPr>
        <p:blipFill>
          <a:blip r:embed="rId4" cstate="print"/>
          <a:srcRect/>
          <a:stretch>
            <a:fillRect/>
          </a:stretch>
        </p:blipFill>
        <p:spPr bwMode="auto">
          <a:xfrm>
            <a:off x="4311965" y="3074912"/>
            <a:ext cx="4453857" cy="2569534"/>
          </a:xfrm>
          <a:prstGeom prst="rect">
            <a:avLst/>
          </a:prstGeom>
          <a:noFill/>
          <a:ln>
            <a:noFill/>
          </a:ln>
        </p:spPr>
      </p:pic>
    </p:spTree>
    <p:extLst>
      <p:ext uri="{BB962C8B-B14F-4D97-AF65-F5344CB8AC3E}">
        <p14:creationId xmlns:p14="http://schemas.microsoft.com/office/powerpoint/2010/main" val="15194661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52820"/>
            <a:ext cx="9144000" cy="919840"/>
          </a:xfrm>
          <a:prstGeom prst="rect">
            <a:avLst/>
          </a:prstGeom>
          <a:pattFill prst="sphere">
            <a:fgClr>
              <a:schemeClr val="accent5">
                <a:lumMod val="50000"/>
              </a:schemeClr>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indent="1252538"/>
            <a:r>
              <a:rPr lang="tr-TR" sz="2400" b="1" dirty="0">
                <a:solidFill>
                  <a:schemeClr val="bg1"/>
                </a:solidFill>
              </a:rPr>
              <a:t>1.2.2. Trafik Denetimlerinin Etkinliği</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931" y="125817"/>
            <a:ext cx="801824" cy="801824"/>
          </a:xfrm>
          <a:prstGeom prst="rect">
            <a:avLst/>
          </a:prstGeom>
        </p:spPr>
      </p:pic>
      <p:sp>
        <p:nvSpPr>
          <p:cNvPr id="27" name="Dikdörtgen 26"/>
          <p:cNvSpPr/>
          <p:nvPr/>
        </p:nvSpPr>
        <p:spPr>
          <a:xfrm rot="10800000" flipV="1">
            <a:off x="0" y="6749488"/>
            <a:ext cx="9144000" cy="64291"/>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26">
              <a:solidFill>
                <a:schemeClr val="accent1">
                  <a:lumMod val="40000"/>
                  <a:lumOff val="60000"/>
                </a:schemeClr>
              </a:solidFill>
            </a:endParaRPr>
          </a:p>
        </p:txBody>
      </p:sp>
      <p:sp>
        <p:nvSpPr>
          <p:cNvPr id="29" name="Altbilgi Yer Tutucusu 3"/>
          <p:cNvSpPr>
            <a:spLocks noGrp="1"/>
          </p:cNvSpPr>
          <p:nvPr>
            <p:ph type="ftr" sz="quarter" idx="11"/>
          </p:nvPr>
        </p:nvSpPr>
        <p:spPr>
          <a:xfrm>
            <a:off x="6409204" y="6672792"/>
            <a:ext cx="2921023" cy="195838"/>
          </a:xfrm>
        </p:spPr>
        <p:txBody>
          <a:bodyPr/>
          <a:lstStyle/>
          <a:p>
            <a:r>
              <a:rPr lang="tr-TR" sz="900" b="1" i="1" dirty="0">
                <a:solidFill>
                  <a:schemeClr val="tx1"/>
                </a:solidFill>
                <a:latin typeface="Century Gothic" panose="020B0502020202020204" pitchFamily="34" charset="0"/>
              </a:rPr>
              <a:t>Eskişehir Trafik Polis Eğitim Merkezi Müdürlüğü.</a:t>
            </a:r>
            <a:endParaRPr lang="en-US" sz="900" b="1" i="1" dirty="0">
              <a:solidFill>
                <a:schemeClr val="tx1"/>
              </a:solidFill>
              <a:latin typeface="Century Gothic" panose="020B0502020202020204" pitchFamily="34" charset="0"/>
            </a:endParaRPr>
          </a:p>
        </p:txBody>
      </p:sp>
      <p:pic>
        <p:nvPicPr>
          <p:cNvPr id="26" name="Picture 2" descr="http://www.trafik.gov.tr/SiteAssets/Trafik%20Kitapl%C4%B1k/Mevzuat/LOGO_TRAFI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939" r="27224"/>
          <a:stretch/>
        </p:blipFill>
        <p:spPr bwMode="auto">
          <a:xfrm>
            <a:off x="8455378" y="103384"/>
            <a:ext cx="557462" cy="82369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cxnSp>
        <p:nvCxnSpPr>
          <p:cNvPr id="3" name="Düz Bağlayıcı 2"/>
          <p:cNvCxnSpPr/>
          <p:nvPr/>
        </p:nvCxnSpPr>
        <p:spPr>
          <a:xfrm>
            <a:off x="0" y="125953"/>
            <a:ext cx="9144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0" y="895611"/>
            <a:ext cx="9144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Dikdörtgen 1"/>
          <p:cNvSpPr/>
          <p:nvPr/>
        </p:nvSpPr>
        <p:spPr>
          <a:xfrm>
            <a:off x="474132" y="1033336"/>
            <a:ext cx="8410223" cy="5355312"/>
          </a:xfrm>
          <a:prstGeom prst="rect">
            <a:avLst/>
          </a:prstGeom>
        </p:spPr>
        <p:txBody>
          <a:bodyPr wrap="square">
            <a:spAutoFit/>
          </a:bodyPr>
          <a:lstStyle/>
          <a:p>
            <a:pPr algn="just">
              <a:lnSpc>
                <a:spcPct val="150000"/>
              </a:lnSpc>
            </a:pPr>
            <a:r>
              <a:rPr lang="tr-TR" sz="2000" dirty="0"/>
              <a:t>Ciddi bir denetim olmadan sadece yol kullanıcıların trafik eğitimi ve bilgilendirme kampanyaları </a:t>
            </a:r>
            <a:r>
              <a:rPr lang="tr-TR" sz="2000" dirty="0" smtClean="0"/>
              <a:t>ile sonuca </a:t>
            </a:r>
            <a:r>
              <a:rPr lang="tr-TR" sz="2000" dirty="0"/>
              <a:t>ulaşmak masraf yapmaktan öteye geçemez. </a:t>
            </a:r>
            <a:r>
              <a:rPr lang="tr-TR" sz="2000" b="1" dirty="0">
                <a:solidFill>
                  <a:srgbClr val="FF0000"/>
                </a:solidFill>
              </a:rPr>
              <a:t>Sonuç olarak denetimlerin etkinliğinin </a:t>
            </a:r>
            <a:r>
              <a:rPr lang="tr-TR" sz="2000" b="1" dirty="0" smtClean="0">
                <a:solidFill>
                  <a:srgbClr val="FF0000"/>
                </a:solidFill>
              </a:rPr>
              <a:t>artırılması için:</a:t>
            </a:r>
          </a:p>
          <a:p>
            <a:pPr algn="just">
              <a:lnSpc>
                <a:spcPct val="150000"/>
              </a:lnSpc>
            </a:pPr>
            <a:endParaRPr lang="tr-TR" sz="800" b="1" dirty="0" smtClean="0">
              <a:solidFill>
                <a:srgbClr val="FF0000"/>
              </a:solidFill>
            </a:endParaRPr>
          </a:p>
          <a:p>
            <a:pPr marL="285750" indent="-285750" algn="just">
              <a:lnSpc>
                <a:spcPct val="150000"/>
              </a:lnSpc>
              <a:buFont typeface="Wingdings" panose="05000000000000000000" pitchFamily="2" charset="2"/>
              <a:buChar char="ü"/>
            </a:pPr>
            <a:r>
              <a:rPr lang="tr-TR" sz="2000" dirty="0" smtClean="0"/>
              <a:t>Denetimin </a:t>
            </a:r>
            <a:r>
              <a:rPr lang="tr-TR" sz="2000" dirty="0"/>
              <a:t>hedefi iyi belirlenmelidir</a:t>
            </a:r>
            <a:r>
              <a:rPr lang="tr-TR" sz="2000" dirty="0" smtClean="0"/>
              <a:t>.</a:t>
            </a:r>
          </a:p>
          <a:p>
            <a:pPr marL="285750" indent="-285750" algn="just">
              <a:lnSpc>
                <a:spcPct val="150000"/>
              </a:lnSpc>
              <a:buFont typeface="Wingdings" panose="05000000000000000000" pitchFamily="2" charset="2"/>
              <a:buChar char="ü"/>
            </a:pPr>
            <a:r>
              <a:rPr lang="tr-TR" sz="2000" dirty="0" smtClean="0"/>
              <a:t>Denetimlerde </a:t>
            </a:r>
            <a:r>
              <a:rPr lang="tr-TR" sz="2000" dirty="0"/>
              <a:t>toplumun desteği alınmalıdır</a:t>
            </a:r>
            <a:r>
              <a:rPr lang="tr-TR" sz="2000" dirty="0" smtClean="0"/>
              <a:t>.</a:t>
            </a:r>
          </a:p>
          <a:p>
            <a:pPr marL="285750" indent="-285750" algn="just">
              <a:lnSpc>
                <a:spcPct val="150000"/>
              </a:lnSpc>
              <a:buFont typeface="Wingdings" panose="05000000000000000000" pitchFamily="2" charset="2"/>
              <a:buChar char="ü"/>
            </a:pPr>
            <a:r>
              <a:rPr lang="tr-TR" sz="2000" dirty="0" smtClean="0"/>
              <a:t>Denetim </a:t>
            </a:r>
            <a:r>
              <a:rPr lang="tr-TR" sz="2000" dirty="0"/>
              <a:t>hukuka uygun ve adil olmalıdır</a:t>
            </a:r>
            <a:r>
              <a:rPr lang="tr-TR" sz="2000" dirty="0" smtClean="0"/>
              <a:t>.</a:t>
            </a:r>
          </a:p>
          <a:p>
            <a:pPr marL="285750" indent="-285750" algn="just">
              <a:lnSpc>
                <a:spcPct val="150000"/>
              </a:lnSpc>
              <a:buFont typeface="Wingdings" panose="05000000000000000000" pitchFamily="2" charset="2"/>
              <a:buChar char="ü"/>
            </a:pPr>
            <a:r>
              <a:rPr lang="tr-TR" sz="2000" dirty="0" smtClean="0"/>
              <a:t>Teknolojik </a:t>
            </a:r>
            <a:r>
              <a:rPr lang="tr-TR" sz="2000" dirty="0"/>
              <a:t>araçlardan yararlanılmalıdır</a:t>
            </a:r>
            <a:r>
              <a:rPr lang="tr-TR" sz="2000" dirty="0" smtClean="0"/>
              <a:t>.</a:t>
            </a:r>
          </a:p>
          <a:p>
            <a:pPr marL="285750" indent="-285750" algn="just">
              <a:lnSpc>
                <a:spcPct val="150000"/>
              </a:lnSpc>
              <a:buFont typeface="Wingdings" panose="05000000000000000000" pitchFamily="2" charset="2"/>
              <a:buChar char="ü"/>
            </a:pPr>
            <a:r>
              <a:rPr lang="tr-TR" sz="2000" dirty="0" smtClean="0"/>
              <a:t>Yeterli </a:t>
            </a:r>
            <a:r>
              <a:rPr lang="tr-TR" sz="2000" dirty="0"/>
              <a:t>personel görev almalıdır</a:t>
            </a:r>
            <a:r>
              <a:rPr lang="tr-TR" sz="2000" dirty="0" smtClean="0"/>
              <a:t>.</a:t>
            </a:r>
          </a:p>
          <a:p>
            <a:pPr marL="285750" indent="-285750" algn="just">
              <a:lnSpc>
                <a:spcPct val="150000"/>
              </a:lnSpc>
              <a:buFont typeface="Wingdings" panose="05000000000000000000" pitchFamily="2" charset="2"/>
              <a:buChar char="ü"/>
            </a:pPr>
            <a:r>
              <a:rPr lang="tr-TR" sz="2000" dirty="0" smtClean="0"/>
              <a:t>İhlal </a:t>
            </a:r>
            <a:r>
              <a:rPr lang="tr-TR" sz="2000" dirty="0"/>
              <a:t>ile cezalandırma arasında süre ve mesafe uzun olmamalıdır</a:t>
            </a:r>
            <a:r>
              <a:rPr lang="tr-TR" sz="2000" dirty="0" smtClean="0"/>
              <a:t>.</a:t>
            </a:r>
          </a:p>
          <a:p>
            <a:pPr marL="285750" indent="-285750" algn="just">
              <a:lnSpc>
                <a:spcPct val="150000"/>
              </a:lnSpc>
              <a:buFont typeface="Wingdings" panose="05000000000000000000" pitchFamily="2" charset="2"/>
              <a:buChar char="ü"/>
            </a:pPr>
            <a:r>
              <a:rPr lang="tr-TR" sz="2000" dirty="0" smtClean="0"/>
              <a:t>Denetimde </a:t>
            </a:r>
            <a:r>
              <a:rPr lang="tr-TR" sz="2000" dirty="0"/>
              <a:t>görev alacak personel özenle seçilmelidir</a:t>
            </a:r>
            <a:r>
              <a:rPr lang="tr-TR" sz="2000" dirty="0" smtClean="0"/>
              <a:t>.</a:t>
            </a:r>
          </a:p>
          <a:p>
            <a:pPr marL="285750" indent="-285750" algn="just">
              <a:lnSpc>
                <a:spcPct val="150000"/>
              </a:lnSpc>
              <a:buFont typeface="Wingdings" panose="05000000000000000000" pitchFamily="2" charset="2"/>
              <a:buChar char="ü"/>
            </a:pPr>
            <a:r>
              <a:rPr lang="tr-TR" sz="2000" dirty="0" smtClean="0"/>
              <a:t>Denetimin </a:t>
            </a:r>
            <a:r>
              <a:rPr lang="tr-TR" sz="2000" dirty="0"/>
              <a:t>denetimi yapılmalıdır.</a:t>
            </a:r>
          </a:p>
        </p:txBody>
      </p:sp>
    </p:spTree>
    <p:extLst>
      <p:ext uri="{BB962C8B-B14F-4D97-AF65-F5344CB8AC3E}">
        <p14:creationId xmlns:p14="http://schemas.microsoft.com/office/powerpoint/2010/main" val="301199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52820"/>
            <a:ext cx="9144000" cy="919840"/>
          </a:xfrm>
          <a:prstGeom prst="rect">
            <a:avLst/>
          </a:prstGeom>
          <a:pattFill prst="sphere">
            <a:fgClr>
              <a:schemeClr val="accent5">
                <a:lumMod val="50000"/>
              </a:schemeClr>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tr-TR" sz="135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931" y="125817"/>
            <a:ext cx="801824" cy="801824"/>
          </a:xfrm>
          <a:prstGeom prst="rect">
            <a:avLst/>
          </a:prstGeom>
        </p:spPr>
      </p:pic>
      <p:sp>
        <p:nvSpPr>
          <p:cNvPr id="27" name="Dikdörtgen 26"/>
          <p:cNvSpPr/>
          <p:nvPr/>
        </p:nvSpPr>
        <p:spPr>
          <a:xfrm rot="10800000" flipV="1">
            <a:off x="0" y="6749488"/>
            <a:ext cx="9144000" cy="64291"/>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26">
              <a:solidFill>
                <a:schemeClr val="accent1">
                  <a:lumMod val="40000"/>
                  <a:lumOff val="60000"/>
                </a:schemeClr>
              </a:solidFill>
            </a:endParaRPr>
          </a:p>
        </p:txBody>
      </p:sp>
      <p:sp>
        <p:nvSpPr>
          <p:cNvPr id="29" name="Altbilgi Yer Tutucusu 3"/>
          <p:cNvSpPr>
            <a:spLocks noGrp="1"/>
          </p:cNvSpPr>
          <p:nvPr>
            <p:ph type="ftr" sz="quarter" idx="11"/>
          </p:nvPr>
        </p:nvSpPr>
        <p:spPr>
          <a:xfrm>
            <a:off x="6409204" y="6672792"/>
            <a:ext cx="2921023" cy="195838"/>
          </a:xfrm>
        </p:spPr>
        <p:txBody>
          <a:bodyPr/>
          <a:lstStyle/>
          <a:p>
            <a:r>
              <a:rPr lang="tr-TR" sz="900" b="1" i="1" dirty="0">
                <a:solidFill>
                  <a:schemeClr val="tx1"/>
                </a:solidFill>
                <a:latin typeface="Century Gothic" panose="020B0502020202020204" pitchFamily="34" charset="0"/>
              </a:rPr>
              <a:t>Eskişehir Trafik Polis Eğitim Merkezi Müdürlüğü.</a:t>
            </a:r>
            <a:endParaRPr lang="en-US" sz="900" b="1" i="1" dirty="0">
              <a:solidFill>
                <a:schemeClr val="tx1"/>
              </a:solidFill>
              <a:latin typeface="Century Gothic" panose="020B0502020202020204" pitchFamily="34" charset="0"/>
            </a:endParaRPr>
          </a:p>
        </p:txBody>
      </p:sp>
      <p:pic>
        <p:nvPicPr>
          <p:cNvPr id="26" name="Picture 2" descr="http://www.trafik.gov.tr/SiteAssets/Trafik%20Kitapl%C4%B1k/Mevzuat/LOGO_TRAFI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939" r="27224"/>
          <a:stretch/>
        </p:blipFill>
        <p:spPr bwMode="auto">
          <a:xfrm>
            <a:off x="8455378" y="103384"/>
            <a:ext cx="557462" cy="82369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 name="Picture 6" descr="http://pembepusula.org/wp-content/uploads/2013/12/u5fa3o50bmeca7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822" y="1926722"/>
            <a:ext cx="2992586" cy="19876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Picture 2" descr="C:\Users\180954\Downloads\Yayalar.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4221" y="2284129"/>
            <a:ext cx="2874398" cy="19153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4" descr="http://www.karshaberler.com/files/news/thumb/3d61fcb37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9583" y="1536011"/>
            <a:ext cx="2458501" cy="14840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20 Dikdörtgen"/>
          <p:cNvSpPr>
            <a:spLocks noChangeArrowheads="1"/>
          </p:cNvSpPr>
          <p:nvPr/>
        </p:nvSpPr>
        <p:spPr bwMode="auto">
          <a:xfrm>
            <a:off x="352162" y="4237871"/>
            <a:ext cx="8460496" cy="191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7" tIns="36004" rIns="72007" bIns="36004">
            <a:spAutoFit/>
          </a:bodyPr>
          <a:lstStyle/>
          <a:p>
            <a:pPr indent="354013" algn="just"/>
            <a:r>
              <a:rPr lang="tr-TR" sz="2000" b="1" u="sng" dirty="0">
                <a:ea typeface="Tahoma" pitchFamily="34" charset="0"/>
                <a:cs typeface="Tahoma" pitchFamily="34" charset="0"/>
              </a:rPr>
              <a:t>İnsanların</a:t>
            </a:r>
            <a:r>
              <a:rPr lang="tr-TR" sz="2000" b="1" dirty="0">
                <a:ea typeface="Tahoma" pitchFamily="34" charset="0"/>
                <a:cs typeface="Tahoma" pitchFamily="34" charset="0"/>
              </a:rPr>
              <a:t>, </a:t>
            </a:r>
            <a:r>
              <a:rPr lang="tr-TR" sz="2000" b="1" u="sng" dirty="0">
                <a:ea typeface="Tahoma" pitchFamily="34" charset="0"/>
                <a:cs typeface="Tahoma" pitchFamily="34" charset="0"/>
              </a:rPr>
              <a:t>araçların</a:t>
            </a:r>
            <a:r>
              <a:rPr lang="tr-TR" sz="2000" b="1" dirty="0">
                <a:ea typeface="Tahoma" pitchFamily="34" charset="0"/>
                <a:cs typeface="Tahoma" pitchFamily="34" charset="0"/>
              </a:rPr>
              <a:t> ve </a:t>
            </a:r>
            <a:r>
              <a:rPr lang="tr-TR" sz="2000" b="1" u="sng" dirty="0">
                <a:ea typeface="Tahoma" pitchFamily="34" charset="0"/>
                <a:cs typeface="Tahoma" pitchFamily="34" charset="0"/>
              </a:rPr>
              <a:t>hayvanların</a:t>
            </a:r>
            <a:r>
              <a:rPr lang="tr-TR" sz="2000" b="1" dirty="0">
                <a:ea typeface="Tahoma" pitchFamily="34" charset="0"/>
                <a:cs typeface="Tahoma" pitchFamily="34" charset="0"/>
              </a:rPr>
              <a:t> karayolları üzerindeki hal ve hareketlerine </a:t>
            </a:r>
            <a:r>
              <a:rPr lang="tr-TR" sz="2000" b="1" dirty="0">
                <a:solidFill>
                  <a:srgbClr val="FF0000"/>
                </a:solidFill>
                <a:ea typeface="Tahoma" pitchFamily="34" charset="0"/>
                <a:cs typeface="Tahoma" pitchFamily="34" charset="0"/>
              </a:rPr>
              <a:t>TRAFİK</a:t>
            </a:r>
            <a:r>
              <a:rPr lang="tr-TR" sz="2000" b="1" dirty="0">
                <a:ea typeface="Tahoma" pitchFamily="34" charset="0"/>
                <a:cs typeface="Tahoma" pitchFamily="34" charset="0"/>
              </a:rPr>
              <a:t> denir.</a:t>
            </a:r>
          </a:p>
          <a:p>
            <a:pPr algn="just"/>
            <a:endParaRPr lang="tr-TR" sz="2000" b="1" dirty="0">
              <a:ea typeface="Tahoma" pitchFamily="34" charset="0"/>
              <a:cs typeface="Tahoma" pitchFamily="34" charset="0"/>
            </a:endParaRPr>
          </a:p>
          <a:p>
            <a:pPr indent="354013" algn="just"/>
            <a:r>
              <a:rPr lang="tr-TR" sz="2000" b="1" dirty="0">
                <a:cs typeface="Tahoma" pitchFamily="34" charset="0"/>
              </a:rPr>
              <a:t>Yayaların, araçların ve hayvanların karayolları üzerindeki hal ve hareketleri şeklinde tanımlanan trafiğin esasta en önemli unsuru </a:t>
            </a:r>
            <a:r>
              <a:rPr lang="tr-TR" sz="2000" b="1" dirty="0">
                <a:solidFill>
                  <a:srgbClr val="FF0000"/>
                </a:solidFill>
                <a:cs typeface="Tahoma" pitchFamily="34" charset="0"/>
              </a:rPr>
              <a:t>İNSANDIR.</a:t>
            </a:r>
            <a:r>
              <a:rPr lang="tr-TR" sz="2000" b="1" dirty="0">
                <a:cs typeface="Tahoma" pitchFamily="34" charset="0"/>
              </a:rPr>
              <a:t> </a:t>
            </a:r>
          </a:p>
          <a:p>
            <a:pPr algn="just"/>
            <a:endParaRPr lang="tr-TR" sz="2000" b="1" dirty="0">
              <a:ea typeface="Tahoma" pitchFamily="34" charset="0"/>
              <a:cs typeface="Tahoma" pitchFamily="34" charset="0"/>
            </a:endParaRPr>
          </a:p>
        </p:txBody>
      </p:sp>
      <p:sp>
        <p:nvSpPr>
          <p:cNvPr id="14" name="Metin kutusu 13"/>
          <p:cNvSpPr txBox="1"/>
          <p:nvPr/>
        </p:nvSpPr>
        <p:spPr>
          <a:xfrm>
            <a:off x="1073755" y="256535"/>
            <a:ext cx="5938852" cy="461665"/>
          </a:xfrm>
          <a:prstGeom prst="rect">
            <a:avLst/>
          </a:prstGeom>
          <a:noFill/>
        </p:spPr>
        <p:txBody>
          <a:bodyPr wrap="square" rtlCol="0">
            <a:spAutoFit/>
          </a:bodyPr>
          <a:lstStyle/>
          <a:p>
            <a:r>
              <a:rPr lang="tr-TR" sz="2400" b="1" spc="300" dirty="0" smtClean="0">
                <a:solidFill>
                  <a:schemeClr val="bg1"/>
                </a:solidFill>
              </a:rPr>
              <a:t>1.1.1.Trafik ve Ulaşım</a:t>
            </a:r>
            <a:endParaRPr lang="tr-TR" sz="2400" b="1" spc="300" dirty="0">
              <a:solidFill>
                <a:schemeClr val="bg1"/>
              </a:solidFill>
            </a:endParaRPr>
          </a:p>
        </p:txBody>
      </p:sp>
      <p:cxnSp>
        <p:nvCxnSpPr>
          <p:cNvPr id="3" name="Düz Bağlayıcı 2"/>
          <p:cNvCxnSpPr/>
          <p:nvPr/>
        </p:nvCxnSpPr>
        <p:spPr>
          <a:xfrm>
            <a:off x="0" y="125953"/>
            <a:ext cx="9144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0" y="895611"/>
            <a:ext cx="9144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08949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Dikdörtgen 3"/>
          <p:cNvSpPr/>
          <p:nvPr/>
        </p:nvSpPr>
        <p:spPr>
          <a:xfrm>
            <a:off x="11288" y="2449689"/>
            <a:ext cx="9144000" cy="1873955"/>
          </a:xfrm>
          <a:prstGeom prst="rect">
            <a:avLst/>
          </a:prstGeom>
          <a:pattFill prst="sphere">
            <a:fgClr>
              <a:schemeClr val="accent5">
                <a:lumMod val="50000"/>
              </a:schemeClr>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tr-TR" sz="2400" b="1" dirty="0">
                <a:solidFill>
                  <a:schemeClr val="bg1"/>
                </a:solidFill>
              </a:rPr>
              <a:t>1.3. TRAFİK KURULUŞLARININ </a:t>
            </a:r>
            <a:r>
              <a:rPr lang="tr-TR" sz="2400" b="1" dirty="0" smtClean="0">
                <a:solidFill>
                  <a:schemeClr val="bg1"/>
                </a:solidFill>
              </a:rPr>
              <a:t>DENETİME</a:t>
            </a:r>
          </a:p>
          <a:p>
            <a:pPr algn="ctr"/>
            <a:r>
              <a:rPr lang="tr-TR" sz="2400" b="1" dirty="0" smtClean="0">
                <a:solidFill>
                  <a:schemeClr val="bg1"/>
                </a:solidFill>
              </a:rPr>
              <a:t>İLİŞKİN GÖREVLERİ</a:t>
            </a:r>
            <a:endParaRPr lang="tr-TR" sz="2000" b="1" dirty="0">
              <a:solidFill>
                <a:schemeClr val="bg1"/>
              </a:solidFill>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635" y="2733374"/>
            <a:ext cx="1255157" cy="1255157"/>
          </a:xfrm>
          <a:prstGeom prst="rect">
            <a:avLst/>
          </a:prstGeom>
        </p:spPr>
      </p:pic>
      <p:sp>
        <p:nvSpPr>
          <p:cNvPr id="27" name="Dikdörtgen 26"/>
          <p:cNvSpPr/>
          <p:nvPr/>
        </p:nvSpPr>
        <p:spPr>
          <a:xfrm rot="10800000" flipV="1">
            <a:off x="0" y="6749488"/>
            <a:ext cx="9144000" cy="64291"/>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26">
              <a:solidFill>
                <a:schemeClr val="accent1">
                  <a:lumMod val="40000"/>
                  <a:lumOff val="60000"/>
                </a:schemeClr>
              </a:solidFill>
            </a:endParaRPr>
          </a:p>
        </p:txBody>
      </p:sp>
      <p:sp>
        <p:nvSpPr>
          <p:cNvPr id="29" name="Altbilgi Yer Tutucusu 3"/>
          <p:cNvSpPr>
            <a:spLocks noGrp="1"/>
          </p:cNvSpPr>
          <p:nvPr>
            <p:ph type="ftr" sz="quarter" idx="11"/>
          </p:nvPr>
        </p:nvSpPr>
        <p:spPr>
          <a:xfrm>
            <a:off x="6409204" y="6672792"/>
            <a:ext cx="2921023" cy="195838"/>
          </a:xfrm>
        </p:spPr>
        <p:txBody>
          <a:bodyPr/>
          <a:lstStyle/>
          <a:p>
            <a:r>
              <a:rPr lang="tr-TR" sz="900" b="1" i="1" dirty="0">
                <a:solidFill>
                  <a:schemeClr val="tx1"/>
                </a:solidFill>
                <a:latin typeface="Century Gothic" panose="020B0502020202020204" pitchFamily="34" charset="0"/>
              </a:rPr>
              <a:t>Eskişehir Trafik Polis Eğitim Merkezi Müdürlüğü.</a:t>
            </a:r>
            <a:endParaRPr lang="en-US" sz="900" b="1" i="1" dirty="0">
              <a:solidFill>
                <a:schemeClr val="tx1"/>
              </a:solidFill>
              <a:latin typeface="Century Gothic" panose="020B0502020202020204" pitchFamily="34" charset="0"/>
            </a:endParaRPr>
          </a:p>
        </p:txBody>
      </p:sp>
      <p:pic>
        <p:nvPicPr>
          <p:cNvPr id="26" name="Picture 2" descr="http://www.trafik.gov.tr/SiteAssets/Trafik%20Kitapl%C4%B1k/Mevzuat/LOGO_TRAFI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939" r="27224"/>
          <a:stretch/>
        </p:blipFill>
        <p:spPr bwMode="auto">
          <a:xfrm>
            <a:off x="7939460" y="2733374"/>
            <a:ext cx="925749" cy="1367863"/>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3" name="Düz Bağlayıcı 2"/>
          <p:cNvCxnSpPr/>
          <p:nvPr/>
        </p:nvCxnSpPr>
        <p:spPr>
          <a:xfrm>
            <a:off x="11288" y="4156087"/>
            <a:ext cx="9144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22577" y="2588943"/>
            <a:ext cx="9144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09399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2464600012"/>
              </p:ext>
            </p:extLst>
          </p:nvPr>
        </p:nvGraphicFramePr>
        <p:xfrm>
          <a:off x="259643" y="736754"/>
          <a:ext cx="8794046" cy="5834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etin kutusu 5"/>
          <p:cNvSpPr txBox="1"/>
          <p:nvPr/>
        </p:nvSpPr>
        <p:spPr>
          <a:xfrm>
            <a:off x="259644" y="134050"/>
            <a:ext cx="8715023" cy="369332"/>
          </a:xfrm>
          <a:prstGeom prst="rect">
            <a:avLst/>
          </a:prstGeom>
          <a:solidFill>
            <a:schemeClr val="accent5"/>
          </a:solidFill>
        </p:spPr>
        <p:txBody>
          <a:bodyPr wrap="square" rtlCol="0">
            <a:spAutoFit/>
          </a:bodyPr>
          <a:lstStyle/>
          <a:p>
            <a:pPr algn="ctr"/>
            <a:r>
              <a:rPr lang="tr-TR" b="1" dirty="0">
                <a:solidFill>
                  <a:schemeClr val="bg1"/>
                </a:solidFill>
                <a:latin typeface="Century Gothic" panose="020B0502020202020204" pitchFamily="34" charset="0"/>
              </a:rPr>
              <a:t>EMNİYET GENEL MÜDÜRLÜĞÜ TRAFİK KURULUŞLARI KURULUŞ ŞEMASI</a:t>
            </a:r>
          </a:p>
        </p:txBody>
      </p:sp>
      <p:sp>
        <p:nvSpPr>
          <p:cNvPr id="2" name="Metin kutusu 1"/>
          <p:cNvSpPr txBox="1"/>
          <p:nvPr/>
        </p:nvSpPr>
        <p:spPr>
          <a:xfrm>
            <a:off x="587022" y="5958982"/>
            <a:ext cx="8715023" cy="707886"/>
          </a:xfrm>
          <a:prstGeom prst="rect">
            <a:avLst/>
          </a:prstGeom>
          <a:noFill/>
        </p:spPr>
        <p:txBody>
          <a:bodyPr wrap="square" rtlCol="0">
            <a:spAutoFit/>
          </a:bodyPr>
          <a:lstStyle/>
          <a:p>
            <a:r>
              <a:rPr lang="tr-TR" sz="2000" b="1" dirty="0">
                <a:solidFill>
                  <a:srgbClr val="FF0000"/>
                </a:solidFill>
              </a:rPr>
              <a:t>NOT: </a:t>
            </a:r>
            <a:r>
              <a:rPr lang="tr-TR" sz="2000" b="1" dirty="0" smtClean="0">
                <a:solidFill>
                  <a:srgbClr val="FF0000"/>
                </a:solidFill>
              </a:rPr>
              <a:t>1-Daire Başkanlıkları Görevleri için başkanlıkların üzerine tıklayınız</a:t>
            </a:r>
            <a:endParaRPr lang="tr-TR" sz="2000" b="1" dirty="0" smtClean="0">
              <a:solidFill>
                <a:srgbClr val="FF0000"/>
              </a:solidFill>
              <a:hlinkClick r:id="rId7" action="ppaction://hlinkfile"/>
            </a:endParaRPr>
          </a:p>
          <a:p>
            <a:r>
              <a:rPr lang="tr-TR" sz="2000" b="1" smtClean="0">
                <a:solidFill>
                  <a:srgbClr val="FF0000"/>
                </a:solidFill>
                <a:hlinkClick r:id="rId7" action="ppaction://hlinkfile"/>
              </a:rPr>
              <a:t>2-Taşra </a:t>
            </a:r>
            <a:r>
              <a:rPr lang="tr-TR" sz="2000" b="1" dirty="0" smtClean="0">
                <a:solidFill>
                  <a:srgbClr val="FF0000"/>
                </a:solidFill>
                <a:hlinkClick r:id="rId7" action="ppaction://hlinkfile"/>
              </a:rPr>
              <a:t>Teşkilatı Görevleri İçin buraya tıklayınız</a:t>
            </a:r>
            <a:endParaRPr lang="tr-TR" sz="2000" b="1" dirty="0">
              <a:solidFill>
                <a:srgbClr val="FF0000"/>
              </a:solidFill>
            </a:endParaRPr>
          </a:p>
        </p:txBody>
      </p:sp>
    </p:spTree>
    <p:extLst>
      <p:ext uri="{BB962C8B-B14F-4D97-AF65-F5344CB8AC3E}">
        <p14:creationId xmlns:p14="http://schemas.microsoft.com/office/powerpoint/2010/main" val="2703198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0" y="1"/>
            <a:ext cx="9144000" cy="6858000"/>
          </a:xfrm>
          <a:prstGeom prst="rect">
            <a:avLst/>
          </a:prstGeom>
          <a:pattFill prst="sphere">
            <a:fgClr>
              <a:schemeClr val="accent5">
                <a:lumMod val="50000"/>
              </a:schemeClr>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tr-TR" sz="2800" b="1" spc="300" dirty="0">
              <a:solidFill>
                <a:schemeClr val="bg1"/>
              </a:solidFill>
              <a:latin typeface="Arial Black" pitchFamily="34" charset="0"/>
            </a:endParaRPr>
          </a:p>
        </p:txBody>
      </p:sp>
      <p:sp>
        <p:nvSpPr>
          <p:cNvPr id="6" name="Oval 5"/>
          <p:cNvSpPr/>
          <p:nvPr/>
        </p:nvSpPr>
        <p:spPr>
          <a:xfrm>
            <a:off x="-1188640" y="228644"/>
            <a:ext cx="821179" cy="1188704"/>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799" tIns="44899" rIns="89799" bIns="44899" numCol="1" spcCol="0" rtlCol="0" fromWordArt="0" anchor="ctr" anchorCtr="0" forceAA="0" compatLnSpc="1">
            <a:prstTxWarp prst="textNoShape">
              <a:avLst/>
            </a:prstTxWarp>
            <a:noAutofit/>
          </a:bodyPr>
          <a:lstStyle/>
          <a:p>
            <a:pPr algn="ctr"/>
            <a:endParaRPr lang="tr-TR" sz="1768"/>
          </a:p>
        </p:txBody>
      </p:sp>
      <p:sp>
        <p:nvSpPr>
          <p:cNvPr id="7" name="Dikdörtgen 6"/>
          <p:cNvSpPr/>
          <p:nvPr/>
        </p:nvSpPr>
        <p:spPr>
          <a:xfrm>
            <a:off x="3544611" y="386028"/>
            <a:ext cx="1850211" cy="3770263"/>
          </a:xfrm>
          <a:prstGeom prst="rect">
            <a:avLst/>
          </a:prstGeom>
          <a:noFill/>
        </p:spPr>
        <p:txBody>
          <a:bodyPr wrap="square" lIns="91440" tIns="45720" rIns="91440" bIns="45720">
            <a:spAutoFit/>
          </a:bodyPr>
          <a:lstStyle/>
          <a:p>
            <a:pPr algn="ctr"/>
            <a:r>
              <a:rPr lang="tr-TR" sz="23900" b="1" dirty="0">
                <a:ln w="0"/>
                <a:solidFill>
                  <a:schemeClr val="bg1"/>
                </a:solidFill>
              </a:rPr>
              <a:t>?</a:t>
            </a:r>
          </a:p>
        </p:txBody>
      </p:sp>
      <p:sp>
        <p:nvSpPr>
          <p:cNvPr id="12" name="Dikdörtgen 11"/>
          <p:cNvSpPr/>
          <p:nvPr/>
        </p:nvSpPr>
        <p:spPr>
          <a:xfrm>
            <a:off x="639877" y="1417348"/>
            <a:ext cx="1850211" cy="3770263"/>
          </a:xfrm>
          <a:prstGeom prst="rect">
            <a:avLst/>
          </a:prstGeom>
          <a:noFill/>
        </p:spPr>
        <p:txBody>
          <a:bodyPr wrap="square" lIns="91440" tIns="45720" rIns="91440" bIns="45720">
            <a:spAutoFit/>
          </a:bodyPr>
          <a:lstStyle/>
          <a:p>
            <a:pPr algn="ctr"/>
            <a:r>
              <a:rPr lang="tr-TR" sz="23900" b="1" dirty="0">
                <a:ln w="0"/>
                <a:solidFill>
                  <a:srgbClr val="FFC000"/>
                </a:solidFill>
              </a:rPr>
              <a:t>?</a:t>
            </a:r>
          </a:p>
        </p:txBody>
      </p:sp>
      <p:sp>
        <p:nvSpPr>
          <p:cNvPr id="14" name="Dikdörtgen 13"/>
          <p:cNvSpPr/>
          <p:nvPr/>
        </p:nvSpPr>
        <p:spPr>
          <a:xfrm>
            <a:off x="6463261" y="896966"/>
            <a:ext cx="1850211" cy="3770263"/>
          </a:xfrm>
          <a:prstGeom prst="rect">
            <a:avLst/>
          </a:prstGeom>
          <a:noFill/>
        </p:spPr>
        <p:txBody>
          <a:bodyPr wrap="square" lIns="91440" tIns="45720" rIns="91440" bIns="45720">
            <a:spAutoFit/>
          </a:bodyPr>
          <a:lstStyle/>
          <a:p>
            <a:pPr algn="ctr"/>
            <a:r>
              <a:rPr lang="tr-TR" sz="23900" b="1" dirty="0">
                <a:ln w="0"/>
                <a:solidFill>
                  <a:srgbClr val="FF0000"/>
                </a:solidFill>
              </a:rPr>
              <a:t>?</a:t>
            </a:r>
          </a:p>
        </p:txBody>
      </p:sp>
      <p:sp>
        <p:nvSpPr>
          <p:cNvPr id="8" name="Dikdörtgen 7"/>
          <p:cNvSpPr/>
          <p:nvPr/>
        </p:nvSpPr>
        <p:spPr>
          <a:xfrm>
            <a:off x="2440700" y="4483226"/>
            <a:ext cx="4071949" cy="1107996"/>
          </a:xfrm>
          <a:prstGeom prst="rect">
            <a:avLst/>
          </a:prstGeom>
          <a:noFill/>
        </p:spPr>
        <p:txBody>
          <a:bodyPr wrap="none" lIns="91440" tIns="45720" rIns="91440" bIns="45720">
            <a:spAutoFit/>
          </a:bodyPr>
          <a:lstStyle/>
          <a:p>
            <a:pPr algn="ctr"/>
            <a:r>
              <a:rPr lang="tr-TR" sz="6600" b="1" spc="600" dirty="0">
                <a:ln w="0"/>
                <a:solidFill>
                  <a:schemeClr val="bg1"/>
                </a:solidFill>
                <a:effectLst>
                  <a:outerShdw blurRad="38100" dist="19050" dir="2700000" algn="tl" rotWithShape="0">
                    <a:schemeClr val="dk1">
                      <a:alpha val="40000"/>
                    </a:schemeClr>
                  </a:outerShdw>
                </a:effectLst>
              </a:rPr>
              <a:t>SORULAR</a:t>
            </a:r>
          </a:p>
        </p:txBody>
      </p:sp>
    </p:spTree>
    <p:extLst>
      <p:ext uri="{BB962C8B-B14F-4D97-AF65-F5344CB8AC3E}">
        <p14:creationId xmlns:p14="http://schemas.microsoft.com/office/powerpoint/2010/main" val="3913724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52820"/>
            <a:ext cx="9144000" cy="919840"/>
          </a:xfrm>
          <a:prstGeom prst="rect">
            <a:avLst/>
          </a:prstGeom>
          <a:pattFill prst="sphere">
            <a:fgClr>
              <a:schemeClr val="accent5">
                <a:lumMod val="50000"/>
              </a:schemeClr>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tr-TR" sz="135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931" y="125817"/>
            <a:ext cx="801824" cy="801824"/>
          </a:xfrm>
          <a:prstGeom prst="rect">
            <a:avLst/>
          </a:prstGeom>
        </p:spPr>
      </p:pic>
      <p:sp>
        <p:nvSpPr>
          <p:cNvPr id="27" name="Dikdörtgen 26"/>
          <p:cNvSpPr/>
          <p:nvPr/>
        </p:nvSpPr>
        <p:spPr>
          <a:xfrm rot="10800000" flipV="1">
            <a:off x="0" y="6749488"/>
            <a:ext cx="9144000" cy="64291"/>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26">
              <a:solidFill>
                <a:schemeClr val="accent1">
                  <a:lumMod val="40000"/>
                  <a:lumOff val="60000"/>
                </a:schemeClr>
              </a:solidFill>
            </a:endParaRPr>
          </a:p>
        </p:txBody>
      </p:sp>
      <p:sp>
        <p:nvSpPr>
          <p:cNvPr id="29" name="Altbilgi Yer Tutucusu 3"/>
          <p:cNvSpPr>
            <a:spLocks noGrp="1"/>
          </p:cNvSpPr>
          <p:nvPr>
            <p:ph type="ftr" sz="quarter" idx="11"/>
          </p:nvPr>
        </p:nvSpPr>
        <p:spPr>
          <a:xfrm>
            <a:off x="6409204" y="6672792"/>
            <a:ext cx="2921023" cy="195838"/>
          </a:xfrm>
        </p:spPr>
        <p:txBody>
          <a:bodyPr/>
          <a:lstStyle/>
          <a:p>
            <a:r>
              <a:rPr lang="tr-TR" sz="900" b="1" i="1" dirty="0">
                <a:solidFill>
                  <a:schemeClr val="tx1"/>
                </a:solidFill>
                <a:latin typeface="Century Gothic" panose="020B0502020202020204" pitchFamily="34" charset="0"/>
              </a:rPr>
              <a:t>Eskişehir Trafik Polis Eğitim Merkezi Müdürlüğü.</a:t>
            </a:r>
            <a:endParaRPr lang="en-US" sz="900" b="1" i="1" dirty="0">
              <a:solidFill>
                <a:schemeClr val="tx1"/>
              </a:solidFill>
              <a:latin typeface="Century Gothic" panose="020B0502020202020204" pitchFamily="34" charset="0"/>
            </a:endParaRPr>
          </a:p>
        </p:txBody>
      </p:sp>
      <p:pic>
        <p:nvPicPr>
          <p:cNvPr id="26" name="Picture 2" descr="http://www.trafik.gov.tr/SiteAssets/Trafik%20Kitapl%C4%B1k/Mevzuat/LOGO_TRAFI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939" r="27224"/>
          <a:stretch/>
        </p:blipFill>
        <p:spPr bwMode="auto">
          <a:xfrm>
            <a:off x="8455378" y="103384"/>
            <a:ext cx="557462" cy="82369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cxnSp>
        <p:nvCxnSpPr>
          <p:cNvPr id="3" name="Düz Bağlayıcı 2"/>
          <p:cNvCxnSpPr/>
          <p:nvPr/>
        </p:nvCxnSpPr>
        <p:spPr>
          <a:xfrm>
            <a:off x="0" y="125953"/>
            <a:ext cx="9144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0" y="895611"/>
            <a:ext cx="9144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6" name="Content Placeholder 7" descr="Fardier_a_vapeur.gif"/>
          <p:cNvPicPr>
            <a:picLocks noChangeAspect="1"/>
          </p:cNvPicPr>
          <p:nvPr/>
        </p:nvPicPr>
        <p:blipFill>
          <a:blip r:embed="rId4" cstate="print"/>
          <a:stretch>
            <a:fillRect/>
          </a:stretch>
        </p:blipFill>
        <p:spPr>
          <a:xfrm>
            <a:off x="3781760" y="1542076"/>
            <a:ext cx="4952349" cy="2668079"/>
          </a:xfrm>
          <a:prstGeom prst="rect">
            <a:avLst/>
          </a:prstGeom>
          <a:ln>
            <a:noFill/>
          </a:ln>
          <a:effectLst>
            <a:outerShdw blurRad="292100" dist="139700" dir="2700000" algn="tl" rotWithShape="0">
              <a:srgbClr val="333333">
                <a:alpha val="65000"/>
              </a:srgbClr>
            </a:outerShdw>
          </a:effectLst>
        </p:spPr>
      </p:pic>
      <p:pic>
        <p:nvPicPr>
          <p:cNvPr id="17" name="Content Placeholder 13" descr="trafficlight-lester-wire.jpg"/>
          <p:cNvPicPr>
            <a:picLocks noChangeAspect="1"/>
          </p:cNvPicPr>
          <p:nvPr/>
        </p:nvPicPr>
        <p:blipFill>
          <a:blip r:embed="rId5" cstate="print"/>
          <a:stretch>
            <a:fillRect/>
          </a:stretch>
        </p:blipFill>
        <p:spPr>
          <a:xfrm>
            <a:off x="672842" y="1520864"/>
            <a:ext cx="1624602" cy="2677916"/>
          </a:xfrm>
          <a:prstGeom prst="rect">
            <a:avLst/>
          </a:prstGeom>
          <a:ln>
            <a:noFill/>
          </a:ln>
          <a:effectLst>
            <a:outerShdw blurRad="292100" dist="139700" dir="2700000" algn="tl" rotWithShape="0">
              <a:srgbClr val="333333">
                <a:alpha val="65000"/>
              </a:srgbClr>
            </a:outerShdw>
          </a:effectLst>
        </p:spPr>
      </p:pic>
      <p:sp>
        <p:nvSpPr>
          <p:cNvPr id="18" name="Rectangle 1"/>
          <p:cNvSpPr>
            <a:spLocks noChangeArrowheads="1"/>
          </p:cNvSpPr>
          <p:nvPr/>
        </p:nvSpPr>
        <p:spPr bwMode="auto">
          <a:xfrm>
            <a:off x="672842" y="4341834"/>
            <a:ext cx="8061267" cy="1508105"/>
          </a:xfrm>
          <a:prstGeom prst="rect">
            <a:avLst/>
          </a:prstGeom>
          <a:noFill/>
          <a:ln w="9525">
            <a:noFill/>
            <a:miter lim="800000"/>
            <a:headEnd/>
            <a:tailEnd/>
          </a:ln>
          <a:effectLst/>
        </p:spPr>
        <p:txBody>
          <a:bodyPr vert="horz" wrap="square" lIns="121920" tIns="60960" rIns="121920" bIns="60960" numCol="1" anchor="ctr" anchorCtr="0" compatLnSpc="1">
            <a:prstTxWarp prst="textNoShape">
              <a:avLst/>
            </a:prstTxWarp>
            <a:spAutoFit/>
          </a:bodyPr>
          <a:lstStyle/>
          <a:p>
            <a:pPr indent="601118" algn="just" defTabSz="1219170" fontAlgn="base">
              <a:lnSpc>
                <a:spcPct val="150000"/>
              </a:lnSpc>
              <a:spcBef>
                <a:spcPct val="0"/>
              </a:spcBef>
              <a:spcAft>
                <a:spcPct val="0"/>
              </a:spcAft>
            </a:pPr>
            <a:r>
              <a:rPr lang="tr-TR" sz="2000" dirty="0">
                <a:ea typeface="Calibri" pitchFamily="34" charset="0"/>
                <a:cs typeface="Tahoma" pitchFamily="34" charset="0"/>
              </a:rPr>
              <a:t>Tarım toplumundan sanayi toplumuna geçiş ile birlikte makineleşme süreci, insanoğlunun hayatında önemli yer tutmaya başlamıştır. Bu sürecin en önemli ayaklarından biriside hiç şüphesiz </a:t>
            </a:r>
            <a:r>
              <a:rPr lang="tr-TR" sz="2000" b="1" dirty="0">
                <a:solidFill>
                  <a:srgbClr val="FF0000"/>
                </a:solidFill>
                <a:ea typeface="Calibri" pitchFamily="34" charset="0"/>
                <a:cs typeface="Tahoma" pitchFamily="34" charset="0"/>
              </a:rPr>
              <a:t>motorlu araçların </a:t>
            </a:r>
            <a:r>
              <a:rPr lang="tr-TR" sz="2000" dirty="0">
                <a:ea typeface="Calibri" pitchFamily="34" charset="0"/>
                <a:cs typeface="Tahoma" pitchFamily="34" charset="0"/>
              </a:rPr>
              <a:t>keşfidir. </a:t>
            </a:r>
            <a:endParaRPr lang="tr-TR" sz="2000" dirty="0"/>
          </a:p>
        </p:txBody>
      </p:sp>
      <p:sp>
        <p:nvSpPr>
          <p:cNvPr id="13" name="Metin kutusu 12"/>
          <p:cNvSpPr txBox="1"/>
          <p:nvPr/>
        </p:nvSpPr>
        <p:spPr>
          <a:xfrm>
            <a:off x="1153775" y="268954"/>
            <a:ext cx="5938852" cy="461665"/>
          </a:xfrm>
          <a:prstGeom prst="rect">
            <a:avLst/>
          </a:prstGeom>
          <a:noFill/>
        </p:spPr>
        <p:txBody>
          <a:bodyPr wrap="square" rtlCol="0">
            <a:spAutoFit/>
          </a:bodyPr>
          <a:lstStyle/>
          <a:p>
            <a:r>
              <a:rPr lang="tr-TR" sz="2400" b="1" spc="300" dirty="0" smtClean="0">
                <a:solidFill>
                  <a:schemeClr val="bg1"/>
                </a:solidFill>
              </a:rPr>
              <a:t>1.1.1.Trafik ve Ulaşım</a:t>
            </a:r>
            <a:endParaRPr lang="tr-TR" sz="2400" b="1" spc="300" dirty="0">
              <a:solidFill>
                <a:schemeClr val="bg1"/>
              </a:solidFill>
            </a:endParaRPr>
          </a:p>
        </p:txBody>
      </p:sp>
    </p:spTree>
    <p:extLst>
      <p:ext uri="{BB962C8B-B14F-4D97-AF65-F5344CB8AC3E}">
        <p14:creationId xmlns:p14="http://schemas.microsoft.com/office/powerpoint/2010/main" val="3716560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52820"/>
            <a:ext cx="9144000" cy="919840"/>
          </a:xfrm>
          <a:prstGeom prst="rect">
            <a:avLst/>
          </a:prstGeom>
          <a:pattFill prst="sphere">
            <a:fgClr>
              <a:schemeClr val="accent5">
                <a:lumMod val="50000"/>
              </a:schemeClr>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tr-TR" sz="135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931" y="125817"/>
            <a:ext cx="801824" cy="801824"/>
          </a:xfrm>
          <a:prstGeom prst="rect">
            <a:avLst/>
          </a:prstGeom>
        </p:spPr>
      </p:pic>
      <p:sp>
        <p:nvSpPr>
          <p:cNvPr id="27" name="Dikdörtgen 26"/>
          <p:cNvSpPr/>
          <p:nvPr/>
        </p:nvSpPr>
        <p:spPr>
          <a:xfrm rot="10800000" flipV="1">
            <a:off x="0" y="6749488"/>
            <a:ext cx="9144000" cy="64291"/>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26">
              <a:solidFill>
                <a:schemeClr val="accent1">
                  <a:lumMod val="40000"/>
                  <a:lumOff val="60000"/>
                </a:schemeClr>
              </a:solidFill>
            </a:endParaRPr>
          </a:p>
        </p:txBody>
      </p:sp>
      <p:sp>
        <p:nvSpPr>
          <p:cNvPr id="29" name="Altbilgi Yer Tutucusu 3"/>
          <p:cNvSpPr>
            <a:spLocks noGrp="1"/>
          </p:cNvSpPr>
          <p:nvPr>
            <p:ph type="ftr" sz="quarter" idx="11"/>
          </p:nvPr>
        </p:nvSpPr>
        <p:spPr>
          <a:xfrm>
            <a:off x="6409204" y="6672792"/>
            <a:ext cx="2921023" cy="195838"/>
          </a:xfrm>
        </p:spPr>
        <p:txBody>
          <a:bodyPr/>
          <a:lstStyle/>
          <a:p>
            <a:r>
              <a:rPr lang="tr-TR" sz="900" b="1" i="1" smtClean="0">
                <a:solidFill>
                  <a:schemeClr val="tx1"/>
                </a:solidFill>
                <a:latin typeface="Century Gothic" panose="020B0502020202020204" pitchFamily="34" charset="0"/>
              </a:rPr>
              <a:t>Eskişehir Trafik Polis Eğitim Merkezi Müdürlüğü.</a:t>
            </a:r>
            <a:endParaRPr lang="en-US" sz="900" b="1" i="1" dirty="0">
              <a:solidFill>
                <a:schemeClr val="tx1"/>
              </a:solidFill>
              <a:latin typeface="Century Gothic" panose="020B0502020202020204" pitchFamily="34" charset="0"/>
            </a:endParaRPr>
          </a:p>
        </p:txBody>
      </p:sp>
      <p:pic>
        <p:nvPicPr>
          <p:cNvPr id="26" name="Picture 2" descr="http://www.trafik.gov.tr/SiteAssets/Trafik%20Kitapl%C4%B1k/Mevzuat/LOGO_TRAFI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939" r="27224"/>
          <a:stretch/>
        </p:blipFill>
        <p:spPr bwMode="auto">
          <a:xfrm>
            <a:off x="8455378" y="103384"/>
            <a:ext cx="557462" cy="82369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cxnSp>
        <p:nvCxnSpPr>
          <p:cNvPr id="3" name="Düz Bağlayıcı 2"/>
          <p:cNvCxnSpPr/>
          <p:nvPr/>
        </p:nvCxnSpPr>
        <p:spPr>
          <a:xfrm>
            <a:off x="0" y="125953"/>
            <a:ext cx="9144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0" y="895611"/>
            <a:ext cx="9144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 name="Rectangle 1"/>
          <p:cNvSpPr>
            <a:spLocks noChangeArrowheads="1"/>
          </p:cNvSpPr>
          <p:nvPr/>
        </p:nvSpPr>
        <p:spPr bwMode="auto">
          <a:xfrm>
            <a:off x="474133" y="4309974"/>
            <a:ext cx="8094133" cy="1969770"/>
          </a:xfrm>
          <a:prstGeom prst="rect">
            <a:avLst/>
          </a:prstGeom>
          <a:noFill/>
          <a:ln w="9525">
            <a:noFill/>
            <a:miter lim="800000"/>
            <a:headEnd/>
            <a:tailEnd/>
          </a:ln>
          <a:effectLst/>
        </p:spPr>
        <p:txBody>
          <a:bodyPr vert="horz" wrap="square" lIns="121920" tIns="60960" rIns="121920" bIns="60960" numCol="1" anchor="ctr" anchorCtr="0" compatLnSpc="1">
            <a:prstTxWarp prst="textNoShape">
              <a:avLst/>
            </a:prstTxWarp>
            <a:spAutoFit/>
          </a:bodyPr>
          <a:lstStyle/>
          <a:p>
            <a:pPr indent="601118" algn="just" defTabSz="1219170" fontAlgn="base">
              <a:lnSpc>
                <a:spcPct val="150000"/>
              </a:lnSpc>
              <a:spcBef>
                <a:spcPct val="0"/>
              </a:spcBef>
              <a:spcAft>
                <a:spcPct val="0"/>
              </a:spcAft>
            </a:pPr>
            <a:r>
              <a:rPr lang="tr-TR" sz="2000" dirty="0">
                <a:ea typeface="Calibri" pitchFamily="34" charset="0"/>
                <a:cs typeface="Tahoma" pitchFamily="34" charset="0"/>
              </a:rPr>
              <a:t>Medeniyet ve teknoloji ilerledikçe başta otomobil olmak üzere tüm diğer motorlu kara taşıtları hayatımızdaki anlamlı yerini almış, ancak, insan ve eşya hareketliliğindeki artış, trafik olgusunu, faydaları kadar zararları da hissedilen bir sorun olarak karşımıza çıkmıştır.</a:t>
            </a:r>
            <a:endParaRPr lang="tr-TR" sz="2000" dirty="0"/>
          </a:p>
        </p:txBody>
      </p:sp>
      <p:pic>
        <p:nvPicPr>
          <p:cNvPr id="19" name="2 Resim" descr="imagesCAS02Y96.jpg"/>
          <p:cNvPicPr>
            <a:picLocks noChangeAspect="1"/>
          </p:cNvPicPr>
          <p:nvPr/>
        </p:nvPicPr>
        <p:blipFill>
          <a:blip r:embed="rId4" cstate="print"/>
          <a:stretch>
            <a:fillRect/>
          </a:stretch>
        </p:blipFill>
        <p:spPr>
          <a:xfrm>
            <a:off x="4624137" y="1213743"/>
            <a:ext cx="4143325" cy="2229367"/>
          </a:xfrm>
          <a:prstGeom prst="rect">
            <a:avLst/>
          </a:prstGeom>
          <a:noFill/>
          <a:ln>
            <a:noFill/>
          </a:ln>
        </p:spPr>
      </p:pic>
      <p:pic>
        <p:nvPicPr>
          <p:cNvPr id="20" name="Picture 2" descr="http://www.kcgrupsigorta.com/wp-content/uploads/kaza_tespit-449x34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7512" y="1199751"/>
            <a:ext cx="3711288" cy="28103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6" name="Metin kutusu 15"/>
          <p:cNvSpPr txBox="1"/>
          <p:nvPr/>
        </p:nvSpPr>
        <p:spPr>
          <a:xfrm>
            <a:off x="1258263" y="265110"/>
            <a:ext cx="5938852" cy="461665"/>
          </a:xfrm>
          <a:prstGeom prst="rect">
            <a:avLst/>
          </a:prstGeom>
          <a:noFill/>
        </p:spPr>
        <p:txBody>
          <a:bodyPr wrap="square" rtlCol="0">
            <a:spAutoFit/>
          </a:bodyPr>
          <a:lstStyle/>
          <a:p>
            <a:r>
              <a:rPr lang="tr-TR" sz="2400" b="1" spc="300" dirty="0" smtClean="0">
                <a:solidFill>
                  <a:schemeClr val="bg1"/>
                </a:solidFill>
              </a:rPr>
              <a:t>1.1.1.Trafik ve Ulaşım</a:t>
            </a:r>
            <a:endParaRPr lang="tr-TR" sz="2400" b="1" spc="300" dirty="0">
              <a:solidFill>
                <a:schemeClr val="bg1"/>
              </a:solidFill>
            </a:endParaRPr>
          </a:p>
        </p:txBody>
      </p:sp>
    </p:spTree>
    <p:extLst>
      <p:ext uri="{BB962C8B-B14F-4D97-AF65-F5344CB8AC3E}">
        <p14:creationId xmlns:p14="http://schemas.microsoft.com/office/powerpoint/2010/main" val="1369846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52820"/>
            <a:ext cx="9144000" cy="919840"/>
          </a:xfrm>
          <a:prstGeom prst="rect">
            <a:avLst/>
          </a:prstGeom>
          <a:pattFill prst="sphere">
            <a:fgClr>
              <a:schemeClr val="accent5">
                <a:lumMod val="50000"/>
              </a:schemeClr>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tr-TR" sz="135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931" y="125817"/>
            <a:ext cx="801824" cy="801824"/>
          </a:xfrm>
          <a:prstGeom prst="rect">
            <a:avLst/>
          </a:prstGeom>
        </p:spPr>
      </p:pic>
      <p:sp>
        <p:nvSpPr>
          <p:cNvPr id="27" name="Dikdörtgen 26"/>
          <p:cNvSpPr/>
          <p:nvPr/>
        </p:nvSpPr>
        <p:spPr>
          <a:xfrm rot="10800000" flipV="1">
            <a:off x="0" y="6749488"/>
            <a:ext cx="9144000" cy="64291"/>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26">
              <a:solidFill>
                <a:schemeClr val="accent1">
                  <a:lumMod val="40000"/>
                  <a:lumOff val="60000"/>
                </a:schemeClr>
              </a:solidFill>
            </a:endParaRPr>
          </a:p>
        </p:txBody>
      </p:sp>
      <p:sp>
        <p:nvSpPr>
          <p:cNvPr id="29" name="Altbilgi Yer Tutucusu 3"/>
          <p:cNvSpPr>
            <a:spLocks noGrp="1"/>
          </p:cNvSpPr>
          <p:nvPr>
            <p:ph type="ftr" sz="quarter" idx="11"/>
          </p:nvPr>
        </p:nvSpPr>
        <p:spPr>
          <a:xfrm>
            <a:off x="6409204" y="6672792"/>
            <a:ext cx="2921023" cy="195838"/>
          </a:xfrm>
        </p:spPr>
        <p:txBody>
          <a:bodyPr/>
          <a:lstStyle/>
          <a:p>
            <a:r>
              <a:rPr lang="tr-TR" sz="900" b="1" i="1" dirty="0">
                <a:solidFill>
                  <a:schemeClr val="tx1"/>
                </a:solidFill>
                <a:latin typeface="Century Gothic" panose="020B0502020202020204" pitchFamily="34" charset="0"/>
              </a:rPr>
              <a:t>Eskişehir Trafik Polis Eğitim Merkezi Müdürlüğü.</a:t>
            </a:r>
            <a:endParaRPr lang="en-US" sz="900" b="1" i="1" dirty="0">
              <a:solidFill>
                <a:schemeClr val="tx1"/>
              </a:solidFill>
              <a:latin typeface="Century Gothic" panose="020B0502020202020204" pitchFamily="34" charset="0"/>
            </a:endParaRPr>
          </a:p>
        </p:txBody>
      </p:sp>
      <p:pic>
        <p:nvPicPr>
          <p:cNvPr id="26" name="Picture 2" descr="http://www.trafik.gov.tr/SiteAssets/Trafik%20Kitapl%C4%B1k/Mevzuat/LOGO_TRAFI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939" r="27224"/>
          <a:stretch/>
        </p:blipFill>
        <p:spPr bwMode="auto">
          <a:xfrm>
            <a:off x="8455378" y="103384"/>
            <a:ext cx="557462" cy="82369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cxnSp>
        <p:nvCxnSpPr>
          <p:cNvPr id="3" name="Düz Bağlayıcı 2"/>
          <p:cNvCxnSpPr/>
          <p:nvPr/>
        </p:nvCxnSpPr>
        <p:spPr>
          <a:xfrm>
            <a:off x="0" y="125953"/>
            <a:ext cx="9144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0" y="895611"/>
            <a:ext cx="9144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Dikdörtgen 1"/>
          <p:cNvSpPr/>
          <p:nvPr/>
        </p:nvSpPr>
        <p:spPr>
          <a:xfrm>
            <a:off x="357753" y="1323539"/>
            <a:ext cx="8376356" cy="4708981"/>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tr-TR" sz="2000" dirty="0"/>
              <a:t>Sanayi devrimi ile paralel gelişen ve giderek artan ulaşım ihtiyacı, önemli bir gereksinim </a:t>
            </a:r>
            <a:r>
              <a:rPr lang="tr-TR" sz="2000" dirty="0" smtClean="0"/>
              <a:t>olarak ortaya </a:t>
            </a:r>
            <a:r>
              <a:rPr lang="tr-TR" sz="2000" dirty="0"/>
              <a:t>çıkmış ve bu ihtiyacın karşılanabilmesi için yaşanılan çağın imkânları doğrultusunda </a:t>
            </a:r>
            <a:r>
              <a:rPr lang="tr-TR" sz="2000" dirty="0" smtClean="0"/>
              <a:t>alternatif ulaşım </a:t>
            </a:r>
            <a:r>
              <a:rPr lang="tr-TR" sz="2000" dirty="0"/>
              <a:t>türleri geliştirilmiş, hızlı, konforlu ve güvenli bir ulaşım için çeşitli çözümler </a:t>
            </a:r>
            <a:r>
              <a:rPr lang="tr-TR" sz="2000" dirty="0" smtClean="0"/>
              <a:t>üretilmiştir</a:t>
            </a:r>
          </a:p>
          <a:p>
            <a:pPr marL="342900" indent="-342900" algn="just">
              <a:lnSpc>
                <a:spcPct val="150000"/>
              </a:lnSpc>
              <a:buFont typeface="Wingdings" panose="05000000000000000000" pitchFamily="2" charset="2"/>
              <a:buChar char="v"/>
            </a:pPr>
            <a:endParaRPr lang="tr-TR" sz="2000" dirty="0" smtClean="0"/>
          </a:p>
          <a:p>
            <a:pPr marL="342900" indent="-342900" algn="just">
              <a:lnSpc>
                <a:spcPct val="150000"/>
              </a:lnSpc>
              <a:buFont typeface="Wingdings" panose="05000000000000000000" pitchFamily="2" charset="2"/>
              <a:buChar char="v"/>
            </a:pPr>
            <a:r>
              <a:rPr lang="tr-TR" sz="2000" dirty="0"/>
              <a:t>Ancak bugün hızlı nüfus artışı, ihtiyaçlar, plansız kentleşme ve buna bağlı olarak insan ve </a:t>
            </a:r>
            <a:r>
              <a:rPr lang="tr-TR" sz="2000" dirty="0" smtClean="0"/>
              <a:t>eşya hareketliliğindeki </a:t>
            </a:r>
            <a:r>
              <a:rPr lang="tr-TR" sz="2000" dirty="0"/>
              <a:t>aşırı artış, trafik olgusunu, </a:t>
            </a:r>
            <a:r>
              <a:rPr lang="tr-TR" sz="2000" dirty="0" smtClean="0"/>
              <a:t>Faydalarının </a:t>
            </a:r>
            <a:r>
              <a:rPr lang="tr-TR" sz="2000" dirty="0"/>
              <a:t>yanında zararları da hissedilen ciddi bir </a:t>
            </a:r>
            <a:r>
              <a:rPr lang="tr-TR" sz="2000" dirty="0" smtClean="0"/>
              <a:t>sorun olarak </a:t>
            </a:r>
            <a:r>
              <a:rPr lang="tr-TR" sz="2000" dirty="0"/>
              <a:t>ele almayı zorunlu hale getirmiştir.</a:t>
            </a:r>
          </a:p>
        </p:txBody>
      </p:sp>
      <p:sp>
        <p:nvSpPr>
          <p:cNvPr id="11" name="Metin kutusu 10"/>
          <p:cNvSpPr txBox="1"/>
          <p:nvPr/>
        </p:nvSpPr>
        <p:spPr>
          <a:xfrm>
            <a:off x="1258263" y="310727"/>
            <a:ext cx="5938852" cy="461665"/>
          </a:xfrm>
          <a:prstGeom prst="rect">
            <a:avLst/>
          </a:prstGeom>
          <a:noFill/>
        </p:spPr>
        <p:txBody>
          <a:bodyPr wrap="square" rtlCol="0">
            <a:spAutoFit/>
          </a:bodyPr>
          <a:lstStyle/>
          <a:p>
            <a:r>
              <a:rPr lang="tr-TR" sz="2400" b="1" spc="300" dirty="0" smtClean="0">
                <a:solidFill>
                  <a:schemeClr val="bg1"/>
                </a:solidFill>
              </a:rPr>
              <a:t>1.1.1.Trafik ve Ulaşım</a:t>
            </a:r>
            <a:endParaRPr lang="tr-TR" sz="2400" b="1" spc="300" dirty="0">
              <a:solidFill>
                <a:schemeClr val="bg1"/>
              </a:solidFill>
            </a:endParaRPr>
          </a:p>
        </p:txBody>
      </p:sp>
    </p:spTree>
    <p:extLst>
      <p:ext uri="{BB962C8B-B14F-4D97-AF65-F5344CB8AC3E}">
        <p14:creationId xmlns:p14="http://schemas.microsoft.com/office/powerpoint/2010/main" val="2377058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2 Resim" descr="WHO.jpg"/>
          <p:cNvPicPr>
            <a:picLocks noChangeAspect="1"/>
          </p:cNvPicPr>
          <p:nvPr/>
        </p:nvPicPr>
        <p:blipFill>
          <a:blip r:embed="rId2" cstate="print"/>
          <a:stretch>
            <a:fillRect/>
          </a:stretch>
        </p:blipFill>
        <p:spPr>
          <a:xfrm>
            <a:off x="3341511" y="981290"/>
            <a:ext cx="2720621" cy="1907366"/>
          </a:xfrm>
          <a:prstGeom prst="rect">
            <a:avLst/>
          </a:prstGeom>
          <a:noFill/>
          <a:ln>
            <a:noFill/>
          </a:ln>
        </p:spPr>
      </p:pic>
      <p:sp>
        <p:nvSpPr>
          <p:cNvPr id="4" name="Dikdörtgen 3"/>
          <p:cNvSpPr/>
          <p:nvPr/>
        </p:nvSpPr>
        <p:spPr>
          <a:xfrm>
            <a:off x="0" y="52820"/>
            <a:ext cx="9144000" cy="919840"/>
          </a:xfrm>
          <a:prstGeom prst="rect">
            <a:avLst/>
          </a:prstGeom>
          <a:pattFill prst="sphere">
            <a:fgClr>
              <a:schemeClr val="accent5">
                <a:lumMod val="50000"/>
              </a:schemeClr>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tr-TR" sz="1350"/>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931" y="125817"/>
            <a:ext cx="801824" cy="801824"/>
          </a:xfrm>
          <a:prstGeom prst="rect">
            <a:avLst/>
          </a:prstGeom>
        </p:spPr>
      </p:pic>
      <p:sp>
        <p:nvSpPr>
          <p:cNvPr id="27" name="Dikdörtgen 26"/>
          <p:cNvSpPr/>
          <p:nvPr/>
        </p:nvSpPr>
        <p:spPr>
          <a:xfrm rot="10800000" flipV="1">
            <a:off x="0" y="6749488"/>
            <a:ext cx="9144000" cy="64291"/>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26">
              <a:solidFill>
                <a:schemeClr val="accent1">
                  <a:lumMod val="40000"/>
                  <a:lumOff val="60000"/>
                </a:schemeClr>
              </a:solidFill>
            </a:endParaRPr>
          </a:p>
        </p:txBody>
      </p:sp>
      <p:sp>
        <p:nvSpPr>
          <p:cNvPr id="29" name="Altbilgi Yer Tutucusu 3"/>
          <p:cNvSpPr>
            <a:spLocks noGrp="1"/>
          </p:cNvSpPr>
          <p:nvPr>
            <p:ph type="ftr" sz="quarter" idx="11"/>
          </p:nvPr>
        </p:nvSpPr>
        <p:spPr>
          <a:xfrm>
            <a:off x="6409204" y="6672792"/>
            <a:ext cx="2921023" cy="195838"/>
          </a:xfrm>
        </p:spPr>
        <p:txBody>
          <a:bodyPr/>
          <a:lstStyle/>
          <a:p>
            <a:r>
              <a:rPr lang="tr-TR" sz="900" b="1" i="1" dirty="0">
                <a:solidFill>
                  <a:schemeClr val="tx1"/>
                </a:solidFill>
                <a:latin typeface="Century Gothic" panose="020B0502020202020204" pitchFamily="34" charset="0"/>
              </a:rPr>
              <a:t>Eskişehir Trafik Polis Eğitim Merkezi Müdürlüğü.</a:t>
            </a:r>
            <a:endParaRPr lang="en-US" sz="900" b="1" i="1" dirty="0">
              <a:solidFill>
                <a:schemeClr val="tx1"/>
              </a:solidFill>
              <a:latin typeface="Century Gothic" panose="020B0502020202020204" pitchFamily="34" charset="0"/>
            </a:endParaRPr>
          </a:p>
        </p:txBody>
      </p:sp>
      <p:pic>
        <p:nvPicPr>
          <p:cNvPr id="26" name="Picture 2" descr="http://www.trafik.gov.tr/SiteAssets/Trafik%20Kitapl%C4%B1k/Mevzuat/LOGO_TRAFIK.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939" r="27224"/>
          <a:stretch/>
        </p:blipFill>
        <p:spPr bwMode="auto">
          <a:xfrm>
            <a:off x="8455378" y="103384"/>
            <a:ext cx="557462" cy="82369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cxnSp>
        <p:nvCxnSpPr>
          <p:cNvPr id="3" name="Düz Bağlayıcı 2"/>
          <p:cNvCxnSpPr/>
          <p:nvPr/>
        </p:nvCxnSpPr>
        <p:spPr>
          <a:xfrm>
            <a:off x="0" y="125953"/>
            <a:ext cx="9144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0" y="895611"/>
            <a:ext cx="9144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1" name="Metin kutusu 10"/>
          <p:cNvSpPr txBox="1"/>
          <p:nvPr/>
        </p:nvSpPr>
        <p:spPr>
          <a:xfrm>
            <a:off x="1258263" y="303319"/>
            <a:ext cx="5938852" cy="461665"/>
          </a:xfrm>
          <a:prstGeom prst="rect">
            <a:avLst/>
          </a:prstGeom>
          <a:noFill/>
        </p:spPr>
        <p:txBody>
          <a:bodyPr wrap="square" rtlCol="0">
            <a:spAutoFit/>
          </a:bodyPr>
          <a:lstStyle/>
          <a:p>
            <a:r>
              <a:rPr lang="tr-TR" sz="2400" b="1" spc="300" dirty="0" smtClean="0">
                <a:solidFill>
                  <a:schemeClr val="bg1"/>
                </a:solidFill>
              </a:rPr>
              <a:t>1.1.2.Dünyada Trafik Sorunu</a:t>
            </a:r>
            <a:endParaRPr lang="tr-TR" sz="2400" b="1" spc="300" dirty="0">
              <a:solidFill>
                <a:schemeClr val="bg1"/>
              </a:solidFill>
            </a:endParaRPr>
          </a:p>
        </p:txBody>
      </p:sp>
      <p:sp>
        <p:nvSpPr>
          <p:cNvPr id="6" name="Dikdörtgen 5"/>
          <p:cNvSpPr/>
          <p:nvPr/>
        </p:nvSpPr>
        <p:spPr>
          <a:xfrm>
            <a:off x="672843" y="2728745"/>
            <a:ext cx="8143779" cy="3788858"/>
          </a:xfrm>
          <a:prstGeom prst="rect">
            <a:avLst/>
          </a:prstGeom>
        </p:spPr>
        <p:txBody>
          <a:bodyPr wrap="square">
            <a:spAutoFit/>
          </a:bodyPr>
          <a:lstStyle/>
          <a:p>
            <a:pPr indent="361950" algn="just">
              <a:lnSpc>
                <a:spcPct val="150000"/>
              </a:lnSpc>
            </a:pPr>
            <a:r>
              <a:rPr lang="tr-TR" dirty="0"/>
              <a:t>Günümüzde trafik kazaları, yol </a:t>
            </a:r>
            <a:r>
              <a:rPr lang="tr-TR" sz="1600" dirty="0"/>
              <a:t>açtığı</a:t>
            </a:r>
            <a:r>
              <a:rPr lang="tr-TR" dirty="0"/>
              <a:t> kayıpların büyüklüğü ile tüm </a:t>
            </a:r>
            <a:r>
              <a:rPr lang="tr-TR" dirty="0" smtClean="0"/>
              <a:t>dünya ülkelerinin mücadele ettiği </a:t>
            </a:r>
            <a:r>
              <a:rPr lang="tr-TR" dirty="0"/>
              <a:t>en önemli sorunlardan birisidir. Dünya Sağlık Örgütü raporlarına göre her yıl dünyada </a:t>
            </a:r>
            <a:r>
              <a:rPr lang="tr-TR" dirty="0" smtClean="0"/>
              <a:t>1.250.000’in üzerinde </a:t>
            </a:r>
            <a:r>
              <a:rPr lang="tr-TR" dirty="0"/>
              <a:t>insan trafik kazalarında hayatını kaybetmekte, 50 Milyondan fazla insan da yaralanmakta </a:t>
            </a:r>
            <a:r>
              <a:rPr lang="tr-TR" dirty="0" smtClean="0"/>
              <a:t>veya sakat </a:t>
            </a:r>
            <a:r>
              <a:rPr lang="tr-TR" dirty="0"/>
              <a:t>kalmaktadır</a:t>
            </a:r>
            <a:r>
              <a:rPr lang="tr-TR" dirty="0" smtClean="0"/>
              <a:t>.</a:t>
            </a:r>
          </a:p>
          <a:p>
            <a:pPr indent="361950" algn="just">
              <a:lnSpc>
                <a:spcPct val="150000"/>
              </a:lnSpc>
            </a:pPr>
            <a:r>
              <a:rPr lang="tr-TR" dirty="0"/>
              <a:t>Yine, Dünya Sağlık Örgütü raporlarına göre Avrupa bölgesi olarak </a:t>
            </a:r>
            <a:r>
              <a:rPr lang="tr-TR" dirty="0" smtClean="0"/>
              <a:t>adlandırılan</a:t>
            </a:r>
            <a:r>
              <a:rPr lang="tr-TR" dirty="0"/>
              <a:t>, </a:t>
            </a:r>
            <a:r>
              <a:rPr lang="tr-TR" dirty="0" smtClean="0"/>
              <a:t>Avrupa, </a:t>
            </a:r>
            <a:r>
              <a:rPr lang="tr-TR" dirty="0"/>
              <a:t>Asya, </a:t>
            </a:r>
            <a:r>
              <a:rPr lang="tr-TR" dirty="0" smtClean="0"/>
              <a:t>Türkiye ve </a:t>
            </a:r>
            <a:r>
              <a:rPr lang="tr-TR" dirty="0"/>
              <a:t>Kafkasların da içinde olduğu 50 ülkeyi kapsayan </a:t>
            </a:r>
            <a:r>
              <a:rPr lang="tr-TR" dirty="0" smtClean="0"/>
              <a:t>ülkede </a:t>
            </a:r>
            <a:r>
              <a:rPr lang="tr-TR" dirty="0"/>
              <a:t>yıllık yaklaşık 120.000 insan trafik </a:t>
            </a:r>
            <a:r>
              <a:rPr lang="tr-TR" dirty="0" smtClean="0"/>
              <a:t>kazaları sonucu </a:t>
            </a:r>
            <a:r>
              <a:rPr lang="tr-TR" dirty="0"/>
              <a:t>ölmekte ve yaklaşık 2,4 milyon insanda hastane tedavisini gerektirecek şekilde yaralanmaktadır</a:t>
            </a:r>
          </a:p>
        </p:txBody>
      </p:sp>
    </p:spTree>
    <p:extLst>
      <p:ext uri="{BB962C8B-B14F-4D97-AF65-F5344CB8AC3E}">
        <p14:creationId xmlns:p14="http://schemas.microsoft.com/office/powerpoint/2010/main" val="1003009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52820"/>
            <a:ext cx="9144000" cy="919840"/>
          </a:xfrm>
          <a:prstGeom prst="rect">
            <a:avLst/>
          </a:prstGeom>
          <a:pattFill prst="sphere">
            <a:fgClr>
              <a:schemeClr val="accent5">
                <a:lumMod val="50000"/>
              </a:schemeClr>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tr-TR" sz="135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931" y="125817"/>
            <a:ext cx="801824" cy="801824"/>
          </a:xfrm>
          <a:prstGeom prst="rect">
            <a:avLst/>
          </a:prstGeom>
        </p:spPr>
      </p:pic>
      <p:sp>
        <p:nvSpPr>
          <p:cNvPr id="27" name="Dikdörtgen 26"/>
          <p:cNvSpPr/>
          <p:nvPr/>
        </p:nvSpPr>
        <p:spPr>
          <a:xfrm rot="10800000" flipV="1">
            <a:off x="0" y="6749488"/>
            <a:ext cx="9144000" cy="64291"/>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26">
              <a:solidFill>
                <a:schemeClr val="accent1">
                  <a:lumMod val="40000"/>
                  <a:lumOff val="60000"/>
                </a:schemeClr>
              </a:solidFill>
            </a:endParaRPr>
          </a:p>
        </p:txBody>
      </p:sp>
      <p:sp>
        <p:nvSpPr>
          <p:cNvPr id="29" name="Altbilgi Yer Tutucusu 3"/>
          <p:cNvSpPr>
            <a:spLocks noGrp="1"/>
          </p:cNvSpPr>
          <p:nvPr>
            <p:ph type="ftr" sz="quarter" idx="11"/>
          </p:nvPr>
        </p:nvSpPr>
        <p:spPr>
          <a:xfrm>
            <a:off x="6409204" y="6672792"/>
            <a:ext cx="2921023" cy="195838"/>
          </a:xfrm>
        </p:spPr>
        <p:txBody>
          <a:bodyPr/>
          <a:lstStyle/>
          <a:p>
            <a:r>
              <a:rPr lang="tr-TR" sz="900" b="1" i="1" dirty="0">
                <a:solidFill>
                  <a:schemeClr val="tx1"/>
                </a:solidFill>
                <a:latin typeface="Century Gothic" panose="020B0502020202020204" pitchFamily="34" charset="0"/>
              </a:rPr>
              <a:t>Eskişehir Trafik Polis Eğitim Merkezi Müdürlüğü.</a:t>
            </a:r>
            <a:endParaRPr lang="en-US" sz="900" b="1" i="1" dirty="0">
              <a:solidFill>
                <a:schemeClr val="tx1"/>
              </a:solidFill>
              <a:latin typeface="Century Gothic" panose="020B0502020202020204" pitchFamily="34" charset="0"/>
            </a:endParaRPr>
          </a:p>
        </p:txBody>
      </p:sp>
      <p:pic>
        <p:nvPicPr>
          <p:cNvPr id="26" name="Picture 2" descr="http://www.trafik.gov.tr/SiteAssets/Trafik%20Kitapl%C4%B1k/Mevzuat/LOGO_TRAFI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939" r="27224"/>
          <a:stretch/>
        </p:blipFill>
        <p:spPr bwMode="auto">
          <a:xfrm>
            <a:off x="8455378" y="103384"/>
            <a:ext cx="557462" cy="82369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cxnSp>
        <p:nvCxnSpPr>
          <p:cNvPr id="3" name="Düz Bağlayıcı 2"/>
          <p:cNvCxnSpPr/>
          <p:nvPr/>
        </p:nvCxnSpPr>
        <p:spPr>
          <a:xfrm>
            <a:off x="0" y="125953"/>
            <a:ext cx="9144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0" y="895611"/>
            <a:ext cx="9144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1118911" y="279411"/>
            <a:ext cx="5938852" cy="461665"/>
          </a:xfrm>
          <a:prstGeom prst="rect">
            <a:avLst/>
          </a:prstGeom>
          <a:noFill/>
        </p:spPr>
        <p:txBody>
          <a:bodyPr wrap="square" rtlCol="0">
            <a:spAutoFit/>
          </a:bodyPr>
          <a:lstStyle/>
          <a:p>
            <a:r>
              <a:rPr lang="tr-TR" sz="2400" b="1" spc="300" dirty="0" smtClean="0">
                <a:solidFill>
                  <a:schemeClr val="bg1"/>
                </a:solidFill>
              </a:rPr>
              <a:t>1.1.2.Dünyada Trafik Sorunu</a:t>
            </a:r>
            <a:endParaRPr lang="tr-TR" sz="2400" b="1" spc="300" dirty="0">
              <a:solidFill>
                <a:schemeClr val="bg1"/>
              </a:solidFill>
            </a:endParaRPr>
          </a:p>
        </p:txBody>
      </p:sp>
      <p:sp>
        <p:nvSpPr>
          <p:cNvPr id="2" name="Dikdörtgen 1"/>
          <p:cNvSpPr/>
          <p:nvPr/>
        </p:nvSpPr>
        <p:spPr>
          <a:xfrm>
            <a:off x="282222" y="1276519"/>
            <a:ext cx="8579556" cy="4708981"/>
          </a:xfrm>
          <a:prstGeom prst="rect">
            <a:avLst/>
          </a:prstGeom>
        </p:spPr>
        <p:txBody>
          <a:bodyPr wrap="square">
            <a:spAutoFit/>
          </a:bodyPr>
          <a:lstStyle/>
          <a:p>
            <a:pPr indent="361950" algn="just">
              <a:lnSpc>
                <a:spcPct val="150000"/>
              </a:lnSpc>
            </a:pPr>
            <a:r>
              <a:rPr lang="tr-TR" sz="2000" dirty="0"/>
              <a:t>Dünyada meydana gelen kazaların %90 gibi büyük bir kısmı orta ve düşük gelir düzeyine </a:t>
            </a:r>
            <a:r>
              <a:rPr lang="tr-TR" sz="2000" dirty="0" smtClean="0"/>
              <a:t>sahip ülkelerde </a:t>
            </a:r>
            <a:r>
              <a:rPr lang="tr-TR" sz="2000" dirty="0"/>
              <a:t>meydana gelmektedir. </a:t>
            </a:r>
            <a:endParaRPr lang="tr-TR" sz="2000" dirty="0" smtClean="0"/>
          </a:p>
          <a:p>
            <a:pPr indent="361950" algn="just">
              <a:lnSpc>
                <a:spcPct val="150000"/>
              </a:lnSpc>
            </a:pPr>
            <a:r>
              <a:rPr lang="tr-TR" sz="2000" dirty="0" smtClean="0"/>
              <a:t>Ölenlerin </a:t>
            </a:r>
            <a:r>
              <a:rPr lang="tr-TR" sz="2000" dirty="0"/>
              <a:t>yarıya yakınını 15-29 yaş arası genç yetişkinler oluşturmaktadır</a:t>
            </a:r>
            <a:r>
              <a:rPr lang="tr-TR" sz="2000" dirty="0" smtClean="0"/>
              <a:t>. </a:t>
            </a:r>
          </a:p>
          <a:p>
            <a:pPr indent="361950" algn="just">
              <a:lnSpc>
                <a:spcPct val="150000"/>
              </a:lnSpc>
            </a:pPr>
            <a:r>
              <a:rPr lang="tr-TR" sz="2000" dirty="0" smtClean="0"/>
              <a:t>Dünya </a:t>
            </a:r>
            <a:r>
              <a:rPr lang="tr-TR" sz="2000" dirty="0"/>
              <a:t>sağlık örgütünün raporlarına göre 2012 yılında yapılan araştırmalarda 15-29 yaş </a:t>
            </a:r>
            <a:r>
              <a:rPr lang="tr-TR" sz="2000" dirty="0" smtClean="0"/>
              <a:t>aralığındaki insanların </a:t>
            </a:r>
            <a:r>
              <a:rPr lang="tr-TR" sz="2000" dirty="0"/>
              <a:t>ölüm sebepleri arasında trafik kazalarının, bulaşıcı hastalıklar ve intihar vakalarından </a:t>
            </a:r>
            <a:r>
              <a:rPr lang="tr-TR" sz="2000" dirty="0" smtClean="0"/>
              <a:t>daha önce </a:t>
            </a:r>
            <a:r>
              <a:rPr lang="tr-TR" sz="2000" dirty="0"/>
              <a:t>geldiği görülmektedir. </a:t>
            </a:r>
            <a:endParaRPr lang="tr-TR" sz="2000" dirty="0" smtClean="0"/>
          </a:p>
          <a:p>
            <a:pPr indent="361950" algn="just">
              <a:lnSpc>
                <a:spcPct val="150000"/>
              </a:lnSpc>
            </a:pPr>
            <a:r>
              <a:rPr lang="tr-TR" sz="2000" dirty="0" smtClean="0"/>
              <a:t>Aynı </a:t>
            </a:r>
            <a:r>
              <a:rPr lang="tr-TR" sz="2000" dirty="0"/>
              <a:t>raporda trafik kazalarından kaynaklı meydana gelen ölümlerin </a:t>
            </a:r>
            <a:r>
              <a:rPr lang="tr-TR" sz="2000" dirty="0" smtClean="0"/>
              <a:t>tüm yaş </a:t>
            </a:r>
            <a:r>
              <a:rPr lang="tr-TR" sz="2000" dirty="0"/>
              <a:t>gruplarında diğer ölüm sebeplerine göre 9. Sırada yer aldığı ve 2030 yılına kadar trafik </a:t>
            </a:r>
            <a:r>
              <a:rPr lang="tr-TR" sz="2000" dirty="0" smtClean="0"/>
              <a:t>kazalarından kaynaklı </a:t>
            </a:r>
            <a:r>
              <a:rPr lang="tr-TR" sz="2000" dirty="0"/>
              <a:t>ölümlerin 7. Sıraya kadar yükseleceği tahmin edilmektedir.</a:t>
            </a:r>
          </a:p>
        </p:txBody>
      </p:sp>
    </p:spTree>
    <p:extLst>
      <p:ext uri="{BB962C8B-B14F-4D97-AF65-F5344CB8AC3E}">
        <p14:creationId xmlns:p14="http://schemas.microsoft.com/office/powerpoint/2010/main" val="2370419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http://i.ensonhaber.com/resimler/diger/q_8226.jpg"/>
          <p:cNvPicPr>
            <a:picLocks noChangeAspect="1" noChangeArrowheads="1"/>
          </p:cNvPicPr>
          <p:nvPr/>
        </p:nvPicPr>
        <p:blipFill rotWithShape="1">
          <a:blip r:embed="rId2">
            <a:extLst>
              <a:ext uri="{28A0092B-C50C-407E-A947-70E740481C1C}">
                <a14:useLocalDpi xmlns:a14="http://schemas.microsoft.com/office/drawing/2010/main" val="0"/>
              </a:ext>
            </a:extLst>
          </a:blip>
          <a:srcRect l="71596" t="42668"/>
          <a:stretch/>
        </p:blipFill>
        <p:spPr bwMode="auto">
          <a:xfrm>
            <a:off x="5831990" y="1283878"/>
            <a:ext cx="3000486" cy="4542208"/>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0" y="52820"/>
            <a:ext cx="9144000" cy="919840"/>
          </a:xfrm>
          <a:prstGeom prst="rect">
            <a:avLst/>
          </a:prstGeom>
          <a:pattFill prst="sphere">
            <a:fgClr>
              <a:schemeClr val="accent5">
                <a:lumMod val="50000"/>
              </a:schemeClr>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tr-TR" sz="1350"/>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931" y="125817"/>
            <a:ext cx="801824" cy="801824"/>
          </a:xfrm>
          <a:prstGeom prst="rect">
            <a:avLst/>
          </a:prstGeom>
        </p:spPr>
      </p:pic>
      <p:sp>
        <p:nvSpPr>
          <p:cNvPr id="27" name="Dikdörtgen 26"/>
          <p:cNvSpPr/>
          <p:nvPr/>
        </p:nvSpPr>
        <p:spPr>
          <a:xfrm rot="10800000" flipV="1">
            <a:off x="0" y="6749488"/>
            <a:ext cx="9144000" cy="64291"/>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26">
              <a:solidFill>
                <a:schemeClr val="accent1">
                  <a:lumMod val="40000"/>
                  <a:lumOff val="60000"/>
                </a:schemeClr>
              </a:solidFill>
            </a:endParaRPr>
          </a:p>
        </p:txBody>
      </p:sp>
      <p:sp>
        <p:nvSpPr>
          <p:cNvPr id="29" name="Altbilgi Yer Tutucusu 3"/>
          <p:cNvSpPr>
            <a:spLocks noGrp="1"/>
          </p:cNvSpPr>
          <p:nvPr>
            <p:ph type="ftr" sz="quarter" idx="11"/>
          </p:nvPr>
        </p:nvSpPr>
        <p:spPr>
          <a:xfrm>
            <a:off x="6409204" y="6672792"/>
            <a:ext cx="2921023" cy="195838"/>
          </a:xfrm>
        </p:spPr>
        <p:txBody>
          <a:bodyPr/>
          <a:lstStyle/>
          <a:p>
            <a:r>
              <a:rPr lang="tr-TR" sz="900" b="1" i="1" dirty="0">
                <a:solidFill>
                  <a:schemeClr val="tx1"/>
                </a:solidFill>
                <a:latin typeface="Century Gothic" panose="020B0502020202020204" pitchFamily="34" charset="0"/>
              </a:rPr>
              <a:t>Eskişehir Trafik Polis Eğitim Merkezi Müdürlüğü.</a:t>
            </a:r>
            <a:endParaRPr lang="en-US" sz="900" b="1" i="1" dirty="0">
              <a:solidFill>
                <a:schemeClr val="tx1"/>
              </a:solidFill>
              <a:latin typeface="Century Gothic" panose="020B0502020202020204" pitchFamily="34" charset="0"/>
            </a:endParaRPr>
          </a:p>
        </p:txBody>
      </p:sp>
      <p:pic>
        <p:nvPicPr>
          <p:cNvPr id="26" name="Picture 2" descr="http://www.trafik.gov.tr/SiteAssets/Trafik%20Kitapl%C4%B1k/Mevzuat/LOGO_TRAFIK.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939" r="27224"/>
          <a:stretch/>
        </p:blipFill>
        <p:spPr bwMode="auto">
          <a:xfrm>
            <a:off x="8455378" y="103384"/>
            <a:ext cx="557462" cy="82369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cxnSp>
        <p:nvCxnSpPr>
          <p:cNvPr id="3" name="Düz Bağlayıcı 2"/>
          <p:cNvCxnSpPr/>
          <p:nvPr/>
        </p:nvCxnSpPr>
        <p:spPr>
          <a:xfrm>
            <a:off x="0" y="125953"/>
            <a:ext cx="9144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0" y="895611"/>
            <a:ext cx="9144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1258263" y="300294"/>
            <a:ext cx="5938852" cy="461665"/>
          </a:xfrm>
          <a:prstGeom prst="rect">
            <a:avLst/>
          </a:prstGeom>
          <a:noFill/>
        </p:spPr>
        <p:txBody>
          <a:bodyPr wrap="square" rtlCol="0">
            <a:spAutoFit/>
          </a:bodyPr>
          <a:lstStyle/>
          <a:p>
            <a:r>
              <a:rPr lang="tr-TR" sz="2400" b="1" spc="300" dirty="0" smtClean="0">
                <a:solidFill>
                  <a:schemeClr val="bg1"/>
                </a:solidFill>
              </a:rPr>
              <a:t>1.1.2.Dünyada Trafik Sorunu</a:t>
            </a:r>
            <a:endParaRPr lang="tr-TR" sz="2400" b="1" spc="300" dirty="0">
              <a:solidFill>
                <a:schemeClr val="bg1"/>
              </a:solidFill>
            </a:endParaRPr>
          </a:p>
        </p:txBody>
      </p:sp>
      <p:sp>
        <p:nvSpPr>
          <p:cNvPr id="2" name="Dikdörtgen 1"/>
          <p:cNvSpPr/>
          <p:nvPr/>
        </p:nvSpPr>
        <p:spPr>
          <a:xfrm>
            <a:off x="299194" y="1045657"/>
            <a:ext cx="5508011" cy="5493812"/>
          </a:xfrm>
          <a:prstGeom prst="rect">
            <a:avLst/>
          </a:prstGeom>
        </p:spPr>
        <p:txBody>
          <a:bodyPr wrap="square">
            <a:spAutoFit/>
          </a:bodyPr>
          <a:lstStyle/>
          <a:p>
            <a:pPr indent="361950" algn="just">
              <a:lnSpc>
                <a:spcPct val="150000"/>
              </a:lnSpc>
            </a:pPr>
            <a:r>
              <a:rPr lang="tr-TR" dirty="0"/>
              <a:t>Trafik kazalarının meydana gelmesine ve trafik güvenliğinin bozulmasına neden olan </a:t>
            </a:r>
            <a:r>
              <a:rPr lang="tr-TR" dirty="0" smtClean="0"/>
              <a:t>unsurların başında</a:t>
            </a:r>
            <a:r>
              <a:rPr lang="tr-TR" dirty="0"/>
              <a:t>: Hız, alkol ve uyuşturucu etkisinde araç kullanma, yaya ve bisikletli davranışları, genç </a:t>
            </a:r>
            <a:r>
              <a:rPr lang="tr-TR" dirty="0" smtClean="0"/>
              <a:t>ve tecrübesiz </a:t>
            </a:r>
            <a:r>
              <a:rPr lang="tr-TR" dirty="0"/>
              <a:t>sürücüler, yorgunluk, emniyet kemeri ve kask kullanmama, araç kullanırken cep telefonu </a:t>
            </a:r>
            <a:r>
              <a:rPr lang="tr-TR" dirty="0" smtClean="0"/>
              <a:t>ile konuşma</a:t>
            </a:r>
            <a:r>
              <a:rPr lang="tr-TR" dirty="0"/>
              <a:t>, yol ve araca bağlı faktörler gelmektedir</a:t>
            </a:r>
            <a:r>
              <a:rPr lang="tr-TR" dirty="0" smtClean="0"/>
              <a:t>. </a:t>
            </a:r>
          </a:p>
          <a:p>
            <a:pPr indent="361950" algn="just">
              <a:lnSpc>
                <a:spcPct val="150000"/>
              </a:lnSpc>
            </a:pPr>
            <a:r>
              <a:rPr lang="tr-TR" dirty="0" smtClean="0"/>
              <a:t>Kazaların </a:t>
            </a:r>
            <a:r>
              <a:rPr lang="tr-TR" dirty="0"/>
              <a:t>büyük çoğunluğu insanların kasıtlı olmayan hataları sonucu meydana gelmektedir</a:t>
            </a:r>
            <a:r>
              <a:rPr lang="tr-TR" dirty="0" smtClean="0"/>
              <a:t>. Trafik </a:t>
            </a:r>
            <a:r>
              <a:rPr lang="tr-TR" dirty="0"/>
              <a:t>kazaları, neden olduğu can ve mal kayıpları, geride bıraktığı sosyal ve psikolojik etkilerle </a:t>
            </a:r>
            <a:r>
              <a:rPr lang="tr-TR" dirty="0" smtClean="0"/>
              <a:t>üzerinde durulması</a:t>
            </a:r>
            <a:r>
              <a:rPr lang="tr-TR" dirty="0"/>
              <a:t>, düşünülmesi ve mutlaka kalıcı bir çözüm bulunması gereken ciddi bir sorun olarak </a:t>
            </a:r>
            <a:r>
              <a:rPr lang="tr-TR" dirty="0" smtClean="0"/>
              <a:t>karşımızda durmaktadır</a:t>
            </a:r>
            <a:r>
              <a:rPr lang="tr-TR" dirty="0"/>
              <a:t>.</a:t>
            </a:r>
          </a:p>
        </p:txBody>
      </p:sp>
    </p:spTree>
    <p:extLst>
      <p:ext uri="{BB962C8B-B14F-4D97-AF65-F5344CB8AC3E}">
        <p14:creationId xmlns:p14="http://schemas.microsoft.com/office/powerpoint/2010/main" val="8230272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1444</TotalTime>
  <Words>2339</Words>
  <Application>Microsoft Office PowerPoint</Application>
  <PresentationFormat>Ekran Gösterisi (4:3)</PresentationFormat>
  <Paragraphs>180</Paragraphs>
  <Slides>32</Slides>
  <Notes>2</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32</vt:i4>
      </vt:variant>
    </vt:vector>
  </HeadingPairs>
  <TitlesOfParts>
    <vt:vector size="40" baseType="lpstr">
      <vt:lpstr>Arial</vt:lpstr>
      <vt:lpstr>Arial Black</vt:lpstr>
      <vt:lpstr>Calibri</vt:lpstr>
      <vt:lpstr>Calibri Light</vt:lpstr>
      <vt:lpstr>Century Gothic</vt:lpstr>
      <vt:lpstr>Tahoma</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Erkan USTA</dc:creator>
  <cp:lastModifiedBy>ERKAN USTA</cp:lastModifiedBy>
  <cp:revision>116</cp:revision>
  <dcterms:created xsi:type="dcterms:W3CDTF">2017-03-13T08:34:18Z</dcterms:created>
  <dcterms:modified xsi:type="dcterms:W3CDTF">2019-01-04T12:42:07Z</dcterms:modified>
</cp:coreProperties>
</file>